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6" r:id="rId5"/>
  </p:sldMasterIdLst>
  <p:notesMasterIdLst>
    <p:notesMasterId r:id="rId29"/>
  </p:notesMasterIdLst>
  <p:sldIdLst>
    <p:sldId id="264" r:id="rId6"/>
    <p:sldId id="306" r:id="rId7"/>
    <p:sldId id="327" r:id="rId8"/>
    <p:sldId id="307" r:id="rId9"/>
    <p:sldId id="308" r:id="rId10"/>
    <p:sldId id="309" r:id="rId11"/>
    <p:sldId id="328" r:id="rId12"/>
    <p:sldId id="310" r:id="rId13"/>
    <p:sldId id="330" r:id="rId14"/>
    <p:sldId id="347" r:id="rId15"/>
    <p:sldId id="348" r:id="rId16"/>
    <p:sldId id="349" r:id="rId17"/>
    <p:sldId id="350" r:id="rId18"/>
    <p:sldId id="351" r:id="rId19"/>
    <p:sldId id="352" r:id="rId20"/>
    <p:sldId id="353" r:id="rId21"/>
    <p:sldId id="354" r:id="rId22"/>
    <p:sldId id="355" r:id="rId23"/>
    <p:sldId id="342" r:id="rId24"/>
    <p:sldId id="326" r:id="rId25"/>
    <p:sldId id="344" r:id="rId26"/>
    <p:sldId id="345" r:id="rId27"/>
    <p:sldId id="292"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167A"/>
    <a:srgbClr val="A02378"/>
    <a:srgbClr val="1167A4"/>
    <a:srgbClr val="726963"/>
    <a:srgbClr val="FFFFFF"/>
    <a:srgbClr val="4B285F"/>
    <a:srgbClr val="706259"/>
    <a:srgbClr val="254085"/>
    <a:srgbClr val="4A403A"/>
    <a:srgbClr val="0D19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62" y="149"/>
      </p:cViewPr>
      <p:guideLst/>
    </p:cSldViewPr>
  </p:slideViewPr>
  <p:notesTextViewPr>
    <p:cViewPr>
      <p:scale>
        <a:sx n="1" d="1"/>
        <a:sy n="1" d="1"/>
      </p:scale>
      <p:origin x="0" y="0"/>
    </p:cViewPr>
  </p:notesText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Community%20Work\BCC29\TS\SUMMARY\GRAPH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Community%20Work\BCC29\TS\SUMMARY\GRAPHS.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Timings!$B$2:$B$100</cx:f>
        <cx:lvl ptCount="99" formatCode="General">
          <cx:pt idx="0">34.717399215686278</cx:pt>
          <cx:pt idx="1">36.647342352941173</cx:pt>
          <cx:pt idx="2">37.051242745098037</cx:pt>
          <cx:pt idx="3">37.372236470588234</cx:pt>
          <cx:pt idx="4">38.004190980392153</cx:pt>
          <cx:pt idx="5">39.127698431372551</cx:pt>
          <cx:pt idx="6">39.706949212598424</cx:pt>
          <cx:pt idx="7">40.357729411764709</cx:pt>
          <cx:pt idx="8">40.539216470588237</cx:pt>
          <cx:pt idx="9">40.600174117647065</cx:pt>
          <cx:pt idx="10">40.849781496062995</cx:pt>
          <cx:pt idx="11">41.577826693227088</cx:pt>
          <cx:pt idx="12">41.792163137254903</cx:pt>
          <cx:pt idx="13">41.838602362204732</cx:pt>
          <cx:pt idx="14">41.919611372549014</cx:pt>
          <cx:pt idx="15">42.14007411764706</cx:pt>
          <cx:pt idx="16">42.203838582677164</cx:pt>
          <cx:pt idx="17">42.401037254901965</cx:pt>
          <cx:pt idx="18">42.462136470588234</cx:pt>
          <cx:pt idx="19">42.724165737051791</cx:pt>
          <cx:pt idx="20">42.802205511811025</cx:pt>
          <cx:pt idx="21">43.043825498007969</cx:pt>
          <cx:pt idx="22">43.059311857707513</cx:pt>
          <cx:pt idx="23">43.254250988142296</cx:pt>
          <cx:pt idx="24">43.295506324110676</cx:pt>
          <cx:pt idx="25">43.365970980392156</cx:pt>
          <cx:pt idx="26">43.447293625498006</cx:pt>
          <cx:pt idx="27">43.513737647058825</cx:pt>
          <cx:pt idx="28">43.527957370517932</cx:pt>
          <cx:pt idx="29">43.557891764705879</cx:pt>
          <cx:pt idx="30">43.728351574803149</cx:pt>
          <cx:pt idx="31">43.752023529411765</cx:pt>
          <cx:pt idx="32">43.78040392156862</cx:pt>
          <cx:pt idx="33">43.807238039215683</cx:pt>
          <cx:pt idx="34">43.897983137254897</cx:pt>
          <cx:pt idx="35">43.978372440944881</cx:pt>
          <cx:pt idx="36">44.26768862745098</cx:pt>
          <cx:pt idx="37">44.324844881889767</cx:pt>
          <cx:pt idx="38">44.328802352941175</cx:pt>
          <cx:pt idx="39">44.338503529411767</cx:pt>
          <cx:pt idx="40">44.376844747081712</cx:pt>
          <cx:pt idx="41">44.542234509803919</cx:pt>
          <cx:pt idx="42">44.6593593625498</cx:pt>
          <cx:pt idx="43">44.845977689243021</cx:pt>
          <cx:pt idx="44">44.872539607843137</cx:pt>
          <cx:pt idx="45">44.877507843137259</cx:pt>
          <cx:pt idx="46">44.998080392156858</cx:pt>
          <cx:pt idx="47">45.017047450980392</cx:pt>
          <cx:pt idx="48">45.026849212598428</cx:pt>
          <cx:pt idx="49">45.066667058823526</cx:pt>
          <cx:pt idx="50">45.113261176470594</cx:pt>
          <cx:pt idx="51">45.118503921568625</cx:pt>
          <cx:pt idx="52">45.162144705882355</cx:pt>
          <cx:pt idx="53">45.204822134387349</cx:pt>
          <cx:pt idx="54">45.245021093749997</cx:pt>
          <cx:pt idx="55">45.390887698412698</cx:pt>
          <cx:pt idx="56">45.53385896414342</cx:pt>
          <cx:pt idx="57">45.696255511811017</cx:pt>
          <cx:pt idx="58">45.886448207171313</cx:pt>
          <cx:pt idx="59">45.897039607843141</cx:pt>
          <cx:pt idx="60">45.999294488188973</cx:pt>
          <cx:pt idx="61">45.999759760956174</cx:pt>
          <cx:pt idx="62">46.165959607843135</cx:pt>
          <cx:pt idx="63">46.207117254901959</cx:pt>
          <cx:pt idx="64">46.324812598425204</cx:pt>
          <cx:pt idx="65">46.60324235294118</cx:pt>
          <cx:pt idx="66">46.695656349206345</cx:pt>
          <cx:pt idx="67">46.818887058823528</cx:pt>
          <cx:pt idx="68">47.064021960784316</cx:pt>
          <cx:pt idx="69">47.158737450199204</cx:pt>
          <cx:pt idx="70">47.279460392156864</cx:pt>
          <cx:pt idx="71">48.201961960784317</cx:pt>
          <cx:pt idx="72">48.568638823529412</cx:pt>
          <cx:pt idx="73">49.276292031872515</cx:pt>
          <cx:pt idx="74">49.360195294117645</cx:pt>
          <cx:pt idx="75">49.615698039215687</cx:pt>
          <cx:pt idx="76">49.814609411764714</cx:pt>
          <cx:pt idx="77">50.845361811023615</cx:pt>
          <cx:pt idx="78">51.09892235294118</cx:pt>
          <cx:pt idx="79">52.588541035856579</cx:pt>
          <cx:pt idx="80">52.707477165354334</cx:pt>
          <cx:pt idx="81">53.09106980392157</cx:pt>
          <cx:pt idx="82">53.400897647058827</cx:pt>
          <cx:pt idx="83">55.154268924302791</cx:pt>
          <cx:pt idx="84">56.174716796875003</cx:pt>
          <cx:pt idx="85">56.695002745098044</cx:pt>
          <cx:pt idx="86">58.473444705882351</cx:pt>
          <cx:pt idx="87">58.633868253968245</cx:pt>
          <cx:pt idx="88">59.13618274509804</cx:pt>
          <cx:pt idx="89">59.20408565737052</cx:pt>
          <cx:pt idx="90">59.593036862745095</cx:pt>
          <cx:pt idx="91">60.61987222222222</cx:pt>
          <cx:pt idx="92">60.666224701195212</cx:pt>
          <cx:pt idx="93">61.077956916996044</cx:pt>
          <cx:pt idx="94">63.051007058823529</cx:pt>
          <cx:pt idx="95">63.636350199203186</cx:pt>
          <cx:pt idx="96">65.396833730158733</cx:pt>
          <cx:pt idx="97">65.412649019607841</cx:pt>
          <cx:pt idx="98">67.876864566929143</cx:pt>
        </cx:lvl>
      </cx:numDim>
    </cx:data>
  </cx:chartData>
  <cx:chart>
    <cx:title pos="t" align="ctr" overlay="0">
      <cx:tx>
        <cx:rich>
          <a:bodyPr spcFirstLastPara="1" vertOverflow="ellipsis" wrap="square" lIns="0" tIns="0" rIns="0" bIns="0" anchor="ctr" anchorCtr="1"/>
          <a:lstStyle/>
          <a:p>
            <a:pPr algn="ctr">
              <a:defRPr/>
            </a:pPr>
            <a:r>
              <a:rPr lang="en-US" dirty="0"/>
              <a:t>Pareto - </a:t>
            </a:r>
            <a:r>
              <a:rPr lang="en-US" dirty="0" smtClean="0"/>
              <a:t>Nagle </a:t>
            </a:r>
            <a:r>
              <a:rPr lang="en-US" dirty="0"/>
              <a:t>= False</a:t>
            </a:r>
          </a:p>
        </cx:rich>
      </cx:tx>
    </cx:title>
    <cx:plotArea>
      <cx:plotAreaRegion>
        <cx:series layoutId="clusteredColumn" uniqueId="{46F2E0EB-1CE6-40CC-B04D-2DFCB4462682}">
          <cx:tx>
            <cx:txData>
              <cx:f>Timings!$B$1</cx:f>
              <cx:v>Naggle-False</cx:v>
            </cx:txData>
          </cx:tx>
          <cx:dataId val="0"/>
          <cx:layoutPr>
            <cx:binning intervalClosed="r"/>
          </cx:layoutPr>
          <cx:axisId val="1"/>
        </cx:series>
        <cx:series layoutId="paretoLine" ownerIdx="0" uniqueId="{8CAA2328-FDEF-4DA0-A1B8-3AB2E2D0EA48}">
          <cx:axisId val="2"/>
        </cx:series>
      </cx:plotAreaRegion>
      <cx:axis id="0">
        <cx:catScaling gapWidth="0"/>
        <cx:tickLabels/>
        <cx:numFmt formatCode="#,##0" sourceLinked="0"/>
      </cx:axis>
      <cx:axis id="1">
        <cx:valScaling/>
        <cx:majorGridlines/>
        <cx:tickLabels/>
      </cx:axis>
      <cx:axis id="2">
        <cx:valScaling max="1" min="0"/>
        <cx:units unit="percentage"/>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Timings!$A$2:$A$100</cx:f>
        <cx:lvl ptCount="99" formatCode="General">
          <cx:pt idx="0">148.88209062500002</cx:pt>
          <cx:pt idx="1">137.870648046875</cx:pt>
          <cx:pt idx="2">137.77492890624998</cx:pt>
          <cx:pt idx="3">136.61524047619048</cx:pt>
          <cx:pt idx="4">135.3239682352941</cx:pt>
          <cx:pt idx="5">134.66946250000001</cx:pt>
          <cx:pt idx="6">133.800138671875</cx:pt>
          <cx:pt idx="7">133.4817875</cx:pt>
          <cx:pt idx="8">131.91448984375</cx:pt>
          <cx:pt idx="9">130.88141640625</cx:pt>
          <cx:pt idx="10">130.73974666666666</cx:pt>
          <cx:pt idx="11">129.85178476562498</cx:pt>
          <cx:pt idx="12">126.89993531746032</cx:pt>
          <cx:pt idx="13">124.48116718750001</cx:pt>
          <cx:pt idx="14">119.30484921874999</cx:pt>
          <cx:pt idx="15">118.600366015625</cx:pt>
          <cx:pt idx="16">117.94320590551182</cx:pt>
          <cx:pt idx="17">117.3711905511811</cx:pt>
          <cx:pt idx="18">117.123523828125</cx:pt>
          <cx:pt idx="19">116.71951547619048</cx:pt>
          <cx:pt idx="20">116.627097265625</cx:pt>
          <cx:pt idx="21">115.80049609375</cx:pt>
          <cx:pt idx="22">115.29806031746031</cx:pt>
          <cx:pt idx="23">115.021582421875</cx:pt>
          <cx:pt idx="24">114.6407</cx:pt>
          <cx:pt idx="25">114.54082613636363</cx:pt>
          <cx:pt idx="26">114.42355436507935</cx:pt>
          <cx:pt idx="27">114.37052265624999</cx:pt>
          <cx:pt idx="28">114.3284984375</cx:pt>
          <cx:pt idx="29">113.9567171875</cx:pt>
          <cx:pt idx="30">113.942287109375</cx:pt>
          <cx:pt idx="31">113.86868124999999</cx:pt>
          <cx:pt idx="32">113.58744126984128</cx:pt>
          <cx:pt idx="33">113.536431640625</cx:pt>
          <cx:pt idx="34">113.2695234375</cx:pt>
          <cx:pt idx="35">112.905888671875</cx:pt>
          <cx:pt idx="36">112.872725</cx:pt>
          <cx:pt idx="37">112.84841106719368</cx:pt>
          <cx:pt idx="38">112.8000961089494</cx:pt>
          <cx:pt idx="39">112.48856388888889</cx:pt>
          <cx:pt idx="40">112.461531640625</cx:pt>
          <cx:pt idx="41">112.362048828125</cx:pt>
          <cx:pt idx="42">111.89826015625</cx:pt>
          <cx:pt idx="43">111.807550390625</cx:pt>
          <cx:pt idx="44">111.69555634920636</cx:pt>
          <cx:pt idx="45">111.579925</cx:pt>
          <cx:pt idx="46">111.56258537549407</cx:pt>
          <cx:pt idx="47">111.50243867187501</cx:pt>
          <cx:pt idx="48">111.36529682539683</cx:pt>
          <cx:pt idx="49">111.331724609375</cx:pt>
          <cx:pt idx="50">111.32703529411765</cx:pt>
          <cx:pt idx="51">111.3236421875</cx:pt>
          <cx:pt idx="52">111.22297857142858</cx:pt>
          <cx:pt idx="53">111.210948046875</cx:pt>
          <cx:pt idx="54">111.14150507812499</cx:pt>
          <cx:pt idx="55">111.00704325396825</cx:pt>
          <cx:pt idx="56">110.95981984126985</cx:pt>
          <cx:pt idx="57">110.920666796875</cx:pt>
          <cx:pt idx="58">110.742381640625</cx:pt>
          <cx:pt idx="59">110.707719140625</cx:pt>
          <cx:pt idx="60">110.66643875</cx:pt>
          <cx:pt idx="61">110.58338671875001</cx:pt>
          <cx:pt idx="62">110.34077490196078</cx:pt>
          <cx:pt idx="63">110.32948461538462</cx:pt>
          <cx:pt idx="64">110.30853921568628</cx:pt>
          <cx:pt idx="65">110.177748046875</cx:pt>
          <cx:pt idx="66">110.1365375</cx:pt>
          <cx:pt idx="67">109.973816015625</cx:pt>
          <cx:pt idx="68">109.82287968750001</cx:pt>
          <cx:pt idx="69">109.801774609375</cx:pt>
          <cx:pt idx="70">109.593977734375</cx:pt>
          <cx:pt idx="71">109.54297734375001</cx:pt>
          <cx:pt idx="72">109.46657782101168</cx:pt>
          <cx:pt idx="73">109.461708203125</cx:pt>
          <cx:pt idx="74">109.14274296875</cx:pt>
          <cx:pt idx="75">109.07080546875</cx:pt>
          <cx:pt idx="76">108.80470390625</cx:pt>
          <cx:pt idx="77">108.65980039062499</cx:pt>
          <cx:pt idx="78">108.62152265624999</cx:pt>
          <cx:pt idx="79">108.320023828125</cx:pt>
          <cx:pt idx="80">108.04655976562501</cx:pt>
          <cx:pt idx="81">107.95772226562499</cx:pt>
          <cx:pt idx="82">107.95558124999999</cx:pt>
          <cx:pt idx="83">107.93080077821013</cx:pt>
          <cx:pt idx="84">107.78191132812501</cx:pt>
          <cx:pt idx="85">107.75026837606838</cx:pt>
          <cx:pt idx="86">107.676489453125</cx:pt>
          <cx:pt idx="87">107.49666875</cx:pt>
          <cx:pt idx="88">107.4368109375</cx:pt>
          <cx:pt idx="89">107.420066015625</cx:pt>
          <cx:pt idx="90">107.4172109375</cx:pt>
          <cx:pt idx="91">107.40865314960631</cx:pt>
          <cx:pt idx="92">107.30816047430829</cx:pt>
          <cx:pt idx="93">106.608230859375</cx:pt>
          <cx:pt idx="94">106.56052421875</cx:pt>
          <cx:pt idx="95">105.23354453125</cx:pt>
          <cx:pt idx="96">104.82060739299611</cx:pt>
          <cx:pt idx="97">104.7469673151751</cx:pt>
          <cx:pt idx="98">104.72777265625001</cx:pt>
        </cx:lvl>
      </cx:numDim>
    </cx:data>
  </cx:chartData>
  <cx:chart>
    <cx:title pos="t" align="ctr" overlay="0">
      <cx:tx>
        <cx:rich>
          <a:bodyPr spcFirstLastPara="1" vertOverflow="ellipsis" wrap="square" lIns="0" tIns="0" rIns="0" bIns="0" anchor="ctr" anchorCtr="1"/>
          <a:lstStyle/>
          <a:p>
            <a:pPr algn="ctr">
              <a:defRPr/>
            </a:pPr>
            <a:r>
              <a:rPr lang="en-US" dirty="0"/>
              <a:t>Pareto - </a:t>
            </a:r>
            <a:r>
              <a:rPr lang="en-US" dirty="0" smtClean="0"/>
              <a:t>Nagle </a:t>
            </a:r>
            <a:r>
              <a:rPr lang="en-US" dirty="0"/>
              <a:t>= True</a:t>
            </a:r>
          </a:p>
        </cx:rich>
      </cx:tx>
    </cx:title>
    <cx:plotArea>
      <cx:plotAreaRegion>
        <cx:series layoutId="clusteredColumn" uniqueId="{D832A807-7DA5-4016-8E40-8FB2220DE8B7}">
          <cx:tx>
            <cx:txData>
              <cx:f>Timings!$A$1</cx:f>
              <cx:v>Naggle-True</cx:v>
            </cx:txData>
          </cx:tx>
          <cx:dataId val="0"/>
          <cx:layoutPr>
            <cx:binning intervalClosed="r"/>
          </cx:layoutPr>
          <cx:axisId val="1"/>
        </cx:series>
        <cx:series layoutId="paretoLine" ownerIdx="0" uniqueId="{7B3A9467-6A5F-409D-B68F-F6C74E521D86}">
          <cx:axisId val="2"/>
        </cx:series>
      </cx:plotAreaRegion>
      <cx:axis id="0">
        <cx:catScaling gapWidth="0"/>
        <cx:tickLabels/>
        <cx:numFmt formatCode="#,##0" sourceLinked="0"/>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E4B08-CCEA-634C-9CF0-41EA33CB4206}" type="datetimeFigureOut">
              <a:rPr lang="en-US" smtClean="0"/>
              <a:t>4/6/2018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7542C-7F4B-0D49-9C9A-70CFFFA1A75F}" type="slidenum">
              <a:rPr lang="en-US" smtClean="0"/>
              <a:t>‹#›</a:t>
            </a:fld>
            <a:endParaRPr lang="en-US"/>
          </a:p>
        </p:txBody>
      </p:sp>
    </p:spTree>
    <p:extLst>
      <p:ext uri="{BB962C8B-B14F-4D97-AF65-F5344CB8AC3E}">
        <p14:creationId xmlns:p14="http://schemas.microsoft.com/office/powerpoint/2010/main" val="109065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7071" t="17119" b="12667"/>
          <a:stretch/>
        </p:blipFill>
        <p:spPr>
          <a:xfrm>
            <a:off x="0" y="-1"/>
            <a:ext cx="9144000" cy="3611455"/>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AB60-AAC5-4687-9DA1-20C638B7E28C}"/>
              </a:ext>
            </a:extLst>
          </p:cNvPr>
          <p:cNvSpPr>
            <a:spLocks noGrp="1"/>
          </p:cNvSpPr>
          <p:nvPr>
            <p:ph type="ctrTitle"/>
          </p:nvPr>
        </p:nvSpPr>
        <p:spPr>
          <a:xfrm>
            <a:off x="1143000" y="841375"/>
            <a:ext cx="6858000" cy="17907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DF8C660-DDDE-41C3-9096-97166F22402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2846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33"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6" y="-2824"/>
            <a:ext cx="9144000" cy="3603567"/>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0" name="Rectangle 9"/>
          <p:cNvSpPr/>
          <p:nvPr userDrawn="1"/>
        </p:nvSpPr>
        <p:spPr>
          <a:xfrm>
            <a:off x="-1" y="4151504"/>
            <a:ext cx="9141805" cy="99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77696" y="273130"/>
            <a:ext cx="2387761" cy="712521"/>
          </a:xfrm>
          <a:prstGeom prst="rect">
            <a:avLst/>
          </a:prstGeom>
        </p:spPr>
      </p:pic>
      <p:sp>
        <p:nvSpPr>
          <p:cNvPr id="11"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chemeClr val="bg1"/>
                </a:solidFill>
                <a:latin typeface="Verdana"/>
                <a:cs typeface="Verdana"/>
              </a:defRPr>
            </a:lvl1pPr>
          </a:lstStyle>
          <a:p>
            <a:r>
              <a:rPr lang="en-US"/>
              <a:t>Click to edit Master title style</a:t>
            </a:r>
          </a:p>
        </p:txBody>
      </p:sp>
      <p:sp>
        <p:nvSpPr>
          <p:cNvPr id="13"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chemeClr val="bg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itle 1"/>
          <p:cNvSpPr txBox="1">
            <a:spLocks/>
          </p:cNvSpPr>
          <p:nvPr userDrawn="1"/>
        </p:nvSpPr>
        <p:spPr>
          <a:xfrm>
            <a:off x="180423" y="3140636"/>
            <a:ext cx="6143277" cy="701450"/>
          </a:xfrm>
          <a:prstGeom prst="rect">
            <a:avLst/>
          </a:prstGeom>
        </p:spPr>
        <p:txBody>
          <a:bodyPr anchor="b" anchorCtr="0">
            <a:noAutofit/>
          </a:bodyPr>
          <a:lstStyle>
            <a:lvl1pPr algn="l" defTabSz="685800" rtl="0" eaLnBrk="1" latinLnBrk="0" hangingPunct="1">
              <a:lnSpc>
                <a:spcPct val="90000"/>
              </a:lnSpc>
              <a:spcBef>
                <a:spcPct val="0"/>
              </a:spcBef>
              <a:buNone/>
              <a:defRPr sz="2800" kern="1200">
                <a:solidFill>
                  <a:schemeClr val="bg1"/>
                </a:solidFill>
                <a:latin typeface="Verdana"/>
                <a:ea typeface="Verdana" charset="0"/>
                <a:cs typeface="Verdana"/>
              </a:defRPr>
            </a:lvl1pPr>
          </a:lstStyle>
          <a:p>
            <a:endParaRPr lang="en-US">
              <a:solidFill>
                <a:srgbClr val="726963"/>
              </a:solidFill>
            </a:endParaRPr>
          </a:p>
        </p:txBody>
      </p:sp>
      <p:sp>
        <p:nvSpPr>
          <p:cNvPr id="19" name="Subtitle 2"/>
          <p:cNvSpPr txBox="1">
            <a:spLocks/>
          </p:cNvSpPr>
          <p:nvPr userDrawn="1"/>
        </p:nvSpPr>
        <p:spPr>
          <a:xfrm>
            <a:off x="225728" y="3869264"/>
            <a:ext cx="6143277" cy="536622"/>
          </a:xfrm>
          <a:prstGeom prst="rect">
            <a:avLst/>
          </a:prstGeom>
        </p:spPr>
        <p:txBody>
          <a:bodyPr>
            <a:normAutofit/>
          </a:bodyPr>
          <a:lstStyle>
            <a:lvl1pPr marL="0" indent="0" algn="l" defTabSz="685800" rtl="0" eaLnBrk="1" latinLnBrk="0" hangingPunct="1">
              <a:lnSpc>
                <a:spcPct val="90000"/>
              </a:lnSpc>
              <a:spcBef>
                <a:spcPts val="750"/>
              </a:spcBef>
              <a:buFont typeface="Arial" panose="020B0604020202020204" pitchFamily="34" charset="0"/>
              <a:buNone/>
              <a:defRPr sz="1600" b="0" kern="1200">
                <a:solidFill>
                  <a:srgbClr val="FFFFFF"/>
                </a:solidFill>
                <a:latin typeface="Verdana"/>
                <a:ea typeface="Verdana" charset="0"/>
                <a:cs typeface="Verdana"/>
              </a:defRPr>
            </a:lvl1pPr>
            <a:lvl2pPr marL="457200" indent="0" algn="ctr" defTabSz="685800" rtl="0" eaLnBrk="1" latinLnBrk="0" hangingPunct="1">
              <a:lnSpc>
                <a:spcPct val="90000"/>
              </a:lnSpc>
              <a:spcBef>
                <a:spcPts val="375"/>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2pPr>
            <a:lvl3pPr marL="914400" indent="0" algn="ctr"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3pPr>
            <a:lvl4pPr marL="1371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4pPr>
            <a:lvl5pPr marL="18288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5pPr>
            <a:lvl6pPr marL="22860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6pPr>
            <a:lvl7pPr marL="27432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7pPr>
            <a:lvl8pPr marL="32004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8pPr>
            <a:lvl9pPr marL="3657600" indent="0" algn="ctr"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9pPr>
          </a:lstStyle>
          <a:p>
            <a:endParaRPr lang="en-US">
              <a:solidFill>
                <a:srgbClr val="726963"/>
              </a:solidFill>
            </a:endParaRPr>
          </a:p>
        </p:txBody>
      </p:sp>
      <p:sp>
        <p:nvSpPr>
          <p:cNvPr id="25" name="Title 1"/>
          <p:cNvSpPr>
            <a:spLocks noGrp="1"/>
          </p:cNvSpPr>
          <p:nvPr>
            <p:ph type="ctrTitle"/>
          </p:nvPr>
        </p:nvSpPr>
        <p:spPr>
          <a:xfrm>
            <a:off x="546361" y="3753152"/>
            <a:ext cx="6143277" cy="701450"/>
          </a:xfrm>
          <a:prstGeom prst="rect">
            <a:avLst/>
          </a:prstGeom>
        </p:spPr>
        <p:txBody>
          <a:bodyPr anchor="b" anchorCtr="0">
            <a:noAutofit/>
          </a:bodyPr>
          <a:lstStyle>
            <a:lvl1pPr algn="l">
              <a:defRPr sz="2800">
                <a:solidFill>
                  <a:srgbClr val="706259"/>
                </a:solidFill>
                <a:latin typeface="Verdana"/>
                <a:cs typeface="Verdana"/>
              </a:defRPr>
            </a:lvl1pPr>
          </a:lstStyle>
          <a:p>
            <a:r>
              <a:rPr lang="en-US"/>
              <a:t>Click to edit Master title style</a:t>
            </a:r>
          </a:p>
        </p:txBody>
      </p:sp>
      <p:sp>
        <p:nvSpPr>
          <p:cNvPr id="26" name="Subtitle 2"/>
          <p:cNvSpPr>
            <a:spLocks noGrp="1"/>
          </p:cNvSpPr>
          <p:nvPr>
            <p:ph type="subTitle" idx="1"/>
          </p:nvPr>
        </p:nvSpPr>
        <p:spPr>
          <a:xfrm>
            <a:off x="544166" y="4458030"/>
            <a:ext cx="6143277" cy="536622"/>
          </a:xfrm>
          <a:prstGeom prst="rect">
            <a:avLst/>
          </a:prstGeom>
        </p:spPr>
        <p:txBody>
          <a:bodyPr>
            <a:noAutofit/>
          </a:bodyPr>
          <a:lstStyle>
            <a:lvl1pPr marL="0" indent="0" algn="l">
              <a:buNone/>
              <a:defRPr sz="1600" b="0">
                <a:solidFill>
                  <a:srgbClr val="706259"/>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394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257175" indent="-257175">
              <a:buFont typeface="Wingdings" charset="2"/>
              <a:buChar char="§"/>
              <a:defRPr>
                <a:solidFill>
                  <a:schemeClr val="tx2"/>
                </a:solidFill>
              </a:defRPr>
            </a:lvl1pPr>
            <a:lvl2pPr marL="557213" indent="-214313">
              <a:buFont typeface="Wingdings" charset="2"/>
              <a:buChar char="§"/>
              <a:defRPr>
                <a:solidFill>
                  <a:srgbClr val="474947"/>
                </a:solidFill>
              </a:defRPr>
            </a:lvl2pPr>
            <a:lvl3pPr marL="857250" indent="-171450">
              <a:buFont typeface="Wingdings" charset="2"/>
              <a:buChar char="§"/>
              <a:defRPr>
                <a:solidFill>
                  <a:srgbClr val="474947"/>
                </a:solidFill>
              </a:defRPr>
            </a:lvl3pPr>
            <a:lvl4pPr marL="1200150" indent="-171450">
              <a:buFont typeface="Wingdings" charset="2"/>
              <a:buChar char="§"/>
              <a:defRPr>
                <a:solidFill>
                  <a:srgbClr val="474947"/>
                </a:solidFill>
              </a:defRPr>
            </a:lvl4pPr>
            <a:lvl5pPr marL="1543050" indent="-171450">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lide Number Placeholder 5"/>
          <p:cNvSpPr>
            <a:spLocks noGrp="1"/>
          </p:cNvSpPr>
          <p:nvPr>
            <p:ph type="sldNum" sz="quarter" idx="4"/>
          </p:nvPr>
        </p:nvSpPr>
        <p:spPr>
          <a:xfrm>
            <a:off x="228193" y="4715178"/>
            <a:ext cx="527746" cy="273844"/>
          </a:xfrm>
          <a:prstGeom prst="rect">
            <a:avLst/>
          </a:prstGeom>
        </p:spPr>
        <p:txBody>
          <a:bodyPr vert="horz" lIns="91440" tIns="45720" rIns="91440" bIns="45720" rtlCol="0" anchor="ctr"/>
          <a:lstStyle>
            <a:lvl1pPr algn="r">
              <a:defRPr sz="825">
                <a:solidFill>
                  <a:srgbClr val="FFFFFF"/>
                </a:solidFill>
              </a:defRPr>
            </a:lvl1pPr>
          </a:lstStyle>
          <a:p>
            <a:fld id="{87FD5303-69AD-2E4D-B18B-E5EED0F0A60B}" type="slidenum">
              <a:rPr lang="en-US" smtClean="0"/>
              <a:pPr/>
              <a:t>‹#›</a:t>
            </a:fld>
            <a:r>
              <a:rPr lang="en-US" dirty="0" smtClean="0"/>
              <a:t>    </a:t>
            </a:r>
            <a:endParaRPr lang="en-US" dirty="0"/>
          </a:p>
        </p:txBody>
      </p:sp>
      <p:cxnSp>
        <p:nvCxnSpPr>
          <p:cNvPr id="17" name="Straight Connector 16"/>
          <p:cNvCxnSpPr/>
          <p:nvPr userDrawn="1"/>
        </p:nvCxnSpPr>
        <p:spPr>
          <a:xfrm>
            <a:off x="536576" y="974754"/>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568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4687169"/>
            <a:ext cx="3210560" cy="45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78228" y="4770335"/>
            <a:ext cx="2537451" cy="276999"/>
          </a:xfrm>
          <a:prstGeom prst="rect">
            <a:avLst/>
          </a:prstGeom>
          <a:noFill/>
        </p:spPr>
        <p:txBody>
          <a:bodyPr wrap="square" rtlCol="0">
            <a:spAutoFit/>
          </a:bodyPr>
          <a:lstStyle/>
          <a:p>
            <a:pPr algn="l"/>
            <a:r>
              <a:rPr lang="en-US" sz="1200" err="1">
                <a:solidFill>
                  <a:srgbClr val="254085"/>
                </a:solidFill>
                <a:latin typeface="Verdana"/>
                <a:cs typeface="Verdana"/>
              </a:rPr>
              <a:t>BlueMetal</a:t>
            </a:r>
            <a:r>
              <a:rPr lang="en-US" sz="1200">
                <a:solidFill>
                  <a:srgbClr val="254085"/>
                </a:solidFill>
                <a:latin typeface="Verdana"/>
                <a:cs typeface="Verdana"/>
              </a:rPr>
              <a:t> </a:t>
            </a:r>
            <a:r>
              <a:rPr lang="en-US" sz="1200" baseline="0">
                <a:solidFill>
                  <a:srgbClr val="254085"/>
                </a:solidFill>
                <a:latin typeface="Verdana"/>
                <a:cs typeface="Verdana"/>
              </a:rPr>
              <a:t>Presentation</a:t>
            </a:r>
            <a:endParaRPr lang="en-US" sz="1200">
              <a:solidFill>
                <a:srgbClr val="254085"/>
              </a:solidFill>
              <a:latin typeface="Verdana"/>
              <a:cs typeface="Verdana"/>
            </a:endParaRPr>
          </a:p>
        </p:txBody>
      </p:sp>
      <p:sp>
        <p:nvSpPr>
          <p:cNvPr id="9" name="TextBox 8"/>
          <p:cNvSpPr txBox="1"/>
          <p:nvPr userDrawn="1"/>
        </p:nvSpPr>
        <p:spPr>
          <a:xfrm>
            <a:off x="8645050" y="4785755"/>
            <a:ext cx="644577" cy="246221"/>
          </a:xfrm>
          <a:prstGeom prst="rect">
            <a:avLst/>
          </a:prstGeom>
          <a:noFill/>
        </p:spPr>
        <p:txBody>
          <a:bodyPr wrap="square" rtlCol="0">
            <a:spAutoFit/>
          </a:bodyPr>
          <a:lstStyle/>
          <a:p>
            <a:fld id="{8F57A718-7638-AA4D-9012-BBF5E9D5FCFE}" type="slidenum">
              <a:rPr lang="en-US" sz="1000" smtClean="0">
                <a:solidFill>
                  <a:srgbClr val="726963"/>
                </a:solidFill>
                <a:latin typeface="Verdana"/>
                <a:cs typeface="Verdana"/>
              </a:rPr>
              <a:t>‹#›</a:t>
            </a:fld>
            <a:endParaRPr lang="en-US" sz="1000" err="1">
              <a:solidFill>
                <a:srgbClr val="726963"/>
              </a:solidFill>
              <a:latin typeface="Verdana"/>
              <a:cs typeface="Verdana"/>
            </a:endParaRPr>
          </a:p>
        </p:txBody>
      </p:sp>
      <p:sp>
        <p:nvSpPr>
          <p:cNvPr id="19" name="Title Placeholder 1"/>
          <p:cNvSpPr>
            <a:spLocks noGrp="1"/>
          </p:cNvSpPr>
          <p:nvPr>
            <p:ph type="title"/>
          </p:nvPr>
        </p:nvSpPr>
        <p:spPr>
          <a:xfrm>
            <a:off x="190397" y="185135"/>
            <a:ext cx="8714943" cy="682400"/>
          </a:xfrm>
          <a:prstGeom prst="rect">
            <a:avLst/>
          </a:prstGeom>
        </p:spPr>
        <p:txBody>
          <a:bodyPr vert="horz" lIns="91440" tIns="45720" rIns="91440" bIns="45720" rtlCol="0" anchor="ctr">
            <a:noAutofit/>
          </a:bodyPr>
          <a:lstStyle/>
          <a:p>
            <a:r>
              <a:rPr lang="en-US"/>
              <a:t>Click to edit Master title style</a:t>
            </a:r>
          </a:p>
        </p:txBody>
      </p:sp>
      <p:sp>
        <p:nvSpPr>
          <p:cNvPr id="20" name="Text Placeholder 2"/>
          <p:cNvSpPr>
            <a:spLocks noGrp="1"/>
          </p:cNvSpPr>
          <p:nvPr>
            <p:ph type="body" idx="1"/>
          </p:nvPr>
        </p:nvSpPr>
        <p:spPr>
          <a:xfrm>
            <a:off x="178228" y="951461"/>
            <a:ext cx="8714944" cy="17204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0" y="4402914"/>
            <a:ext cx="2208810" cy="740586"/>
          </a:xfrm>
          <a:prstGeom prst="rect">
            <a:avLst/>
          </a:prstGeom>
          <a:gradFill>
            <a:gsLst>
              <a:gs pos="56000">
                <a:srgbClr val="C0167A">
                  <a:lumMod val="91000"/>
                  <a:lumOff val="9000"/>
                </a:srgbClr>
              </a:gs>
              <a:gs pos="100000">
                <a:srgbClr val="66296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Picture 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3222" y="4495451"/>
            <a:ext cx="1783265" cy="532136"/>
          </a:xfrm>
          <a:prstGeom prst="rect">
            <a:avLst/>
          </a:prstGeom>
        </p:spPr>
      </p:pic>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79" r:id="rId1"/>
    <p:sldLayoutId id="2147483684" r:id="rId2"/>
    <p:sldLayoutId id="2147483683" r:id="rId3"/>
    <p:sldLayoutId id="2147483686" r:id="rId4"/>
    <p:sldLayoutId id="2147483682" r:id="rId5"/>
    <p:sldLayoutId id="2147483685" r:id="rId6"/>
    <p:sldLayoutId id="2147483680" r:id="rId7"/>
    <p:sldLayoutId id="2147483677" r:id="rId8"/>
    <p:sldLayoutId id="2147483689" r:id="rId9"/>
  </p:sldLayoutIdLst>
  <p:txStyles>
    <p:titleStyle>
      <a:lvl1pPr algn="l" defTabSz="685800" rtl="0" eaLnBrk="1" latinLnBrk="0" hangingPunct="1">
        <a:lnSpc>
          <a:spcPct val="90000"/>
        </a:lnSpc>
        <a:spcBef>
          <a:spcPct val="0"/>
        </a:spcBef>
        <a:buNone/>
        <a:defRPr sz="2800" kern="1200">
          <a:solidFill>
            <a:srgbClr val="726963"/>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687169"/>
            <a:ext cx="3210560" cy="459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8645050" y="4785755"/>
            <a:ext cx="644577" cy="246221"/>
          </a:xfrm>
          <a:prstGeom prst="rect">
            <a:avLst/>
          </a:prstGeom>
          <a:noFill/>
        </p:spPr>
        <p:txBody>
          <a:bodyPr wrap="square" rtlCol="0">
            <a:spAutoFit/>
          </a:bodyPr>
          <a:lstStyle/>
          <a:p>
            <a:fld id="{8F57A718-7638-AA4D-9012-BBF5E9D5FCFE}" type="slidenum">
              <a:rPr lang="en-US" sz="1000" smtClean="0">
                <a:solidFill>
                  <a:srgbClr val="726963"/>
                </a:solidFill>
                <a:latin typeface="Verdana"/>
                <a:cs typeface="Verdana"/>
              </a:rPr>
              <a:t>‹#›</a:t>
            </a:fld>
            <a:endParaRPr lang="en-US" sz="1000" err="1">
              <a:solidFill>
                <a:srgbClr val="726963"/>
              </a:solidFill>
              <a:latin typeface="Verdana"/>
              <a:cs typeface="Verdana"/>
            </a:endParaRPr>
          </a:p>
        </p:txBody>
      </p:sp>
      <p:sp>
        <p:nvSpPr>
          <p:cNvPr id="2" name="Title Placeholder 1"/>
          <p:cNvSpPr>
            <a:spLocks noGrp="1"/>
          </p:cNvSpPr>
          <p:nvPr>
            <p:ph type="title"/>
          </p:nvPr>
        </p:nvSpPr>
        <p:spPr>
          <a:xfrm>
            <a:off x="178228" y="785813"/>
            <a:ext cx="7886700" cy="805481"/>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280670" y="1698211"/>
            <a:ext cx="7886700" cy="1187493"/>
          </a:xfrm>
          <a:prstGeom prst="rect">
            <a:avLst/>
          </a:prstGeom>
        </p:spPr>
        <p:txBody>
          <a:bodyPr vert="horz" lIns="91440" tIns="45720" rIns="91440" bIns="45720" rtlCol="0">
            <a:noAutofit/>
          </a:bodyPr>
          <a:lstStyle/>
          <a:p>
            <a:pPr lvl="0"/>
            <a:r>
              <a:rPr lang="en-US"/>
              <a:t>Click to edit Master text styles</a:t>
            </a:r>
          </a:p>
          <a:p>
            <a:pPr lvl="1"/>
            <a:r>
              <a:rPr lang="en-US"/>
              <a:t>Second </a:t>
            </a:r>
            <a:r>
              <a:rPr lang="en-US" err="1"/>
              <a:t>levela</a:t>
            </a:r>
            <a:endParaRPr lang="en-US"/>
          </a:p>
        </p:txBody>
      </p:sp>
      <p:sp>
        <p:nvSpPr>
          <p:cNvPr id="12" name="TextBox 11"/>
          <p:cNvSpPr txBox="1"/>
          <p:nvPr userDrawn="1"/>
        </p:nvSpPr>
        <p:spPr>
          <a:xfrm>
            <a:off x="178228" y="4770335"/>
            <a:ext cx="2537451" cy="276999"/>
          </a:xfrm>
          <a:prstGeom prst="rect">
            <a:avLst/>
          </a:prstGeom>
          <a:noFill/>
        </p:spPr>
        <p:txBody>
          <a:bodyPr wrap="square" rtlCol="0">
            <a:spAutoFit/>
          </a:bodyPr>
          <a:lstStyle/>
          <a:p>
            <a:pPr algn="l"/>
            <a:r>
              <a:rPr lang="en-US" sz="1200" err="1">
                <a:solidFill>
                  <a:srgbClr val="254085"/>
                </a:solidFill>
                <a:latin typeface="Verdana"/>
                <a:cs typeface="Verdana"/>
              </a:rPr>
              <a:t>BlueMetal</a:t>
            </a:r>
            <a:r>
              <a:rPr lang="en-US" sz="1200">
                <a:solidFill>
                  <a:srgbClr val="254085"/>
                </a:solidFill>
                <a:latin typeface="Verdana"/>
                <a:cs typeface="Verdana"/>
              </a:rPr>
              <a:t> </a:t>
            </a:r>
            <a:r>
              <a:rPr lang="en-US" sz="1200" baseline="0">
                <a:solidFill>
                  <a:srgbClr val="254085"/>
                </a:solidFill>
                <a:latin typeface="Verdana"/>
                <a:cs typeface="Verdana"/>
              </a:rPr>
              <a:t>Presentation</a:t>
            </a:r>
            <a:endParaRPr lang="en-US" sz="1200">
              <a:solidFill>
                <a:srgbClr val="254085"/>
              </a:solidFill>
              <a:latin typeface="Verdana"/>
              <a:cs typeface="Verdana"/>
            </a:endParaRPr>
          </a:p>
        </p:txBody>
      </p:sp>
    </p:spTree>
    <p:extLst>
      <p:ext uri="{BB962C8B-B14F-4D97-AF65-F5344CB8AC3E}">
        <p14:creationId xmlns:p14="http://schemas.microsoft.com/office/powerpoint/2010/main" val="1928444461"/>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2800" kern="1200">
          <a:solidFill>
            <a:srgbClr val="726963"/>
          </a:solidFill>
          <a:latin typeface="Verdana" charset="0"/>
          <a:ea typeface="Verdana" charset="0"/>
          <a:cs typeface="Verdana" charset="0"/>
        </a:defRPr>
      </a:lvl1pPr>
    </p:titleStyle>
    <p:bodyStyle>
      <a:lvl1pPr marL="228600" indent="-228600" algn="l" defTabSz="914400" rtl="0" eaLnBrk="1" latinLnBrk="0" hangingPunct="1">
        <a:lnSpc>
          <a:spcPct val="90000"/>
        </a:lnSpc>
        <a:spcBef>
          <a:spcPts val="1000"/>
        </a:spcBef>
        <a:buFont typeface="Arial"/>
        <a:buChar char="•"/>
        <a:defRPr sz="2000" kern="1200">
          <a:solidFill>
            <a:srgbClr val="726963"/>
          </a:solidFill>
          <a:latin typeface="Verdana" charset="0"/>
          <a:ea typeface="Verdana" charset="0"/>
          <a:cs typeface="Verdana" charset="0"/>
        </a:defRPr>
      </a:lvl1pPr>
      <a:lvl2pPr marL="685800" indent="-228600" algn="l" defTabSz="914400" rtl="0" eaLnBrk="1" latinLnBrk="0" hangingPunct="1">
        <a:lnSpc>
          <a:spcPct val="90000"/>
        </a:lnSpc>
        <a:spcBef>
          <a:spcPts val="500"/>
        </a:spcBef>
        <a:buFont typeface="Arial"/>
        <a:buChar char="•"/>
        <a:defRPr sz="1800" kern="1200">
          <a:solidFill>
            <a:srgbClr val="726963"/>
          </a:solidFill>
          <a:latin typeface="Verdana" charset="0"/>
          <a:ea typeface="Verdana" charset="0"/>
          <a:cs typeface="Verdana" charset="0"/>
        </a:defRPr>
      </a:lvl2pPr>
      <a:lvl3pPr marL="11430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3pPr>
      <a:lvl4pPr marL="16002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4pPr>
      <a:lvl5pPr marL="2057400" indent="-228600" algn="l" defTabSz="914400" rtl="0" eaLnBrk="1" latinLnBrk="0" hangingPunct="1">
        <a:lnSpc>
          <a:spcPct val="90000"/>
        </a:lnSpc>
        <a:spcBef>
          <a:spcPts val="500"/>
        </a:spcBef>
        <a:buFont typeface="Arial"/>
        <a:buChar char="•"/>
        <a:defRPr sz="2000" kern="1200">
          <a:solidFill>
            <a:srgbClr val="726963"/>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1.png"/><Relationship Id="rId2" Type="http://schemas.openxmlformats.org/officeDocument/2006/relationships/hyperlink" Target="mailto:john.miner@bluemetal.com"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www.mssqltips.com/" TargetMode="External"/><Relationship Id="rId4" Type="http://schemas.openxmlformats.org/officeDocument/2006/relationships/hyperlink" Target="http://www.craftydba.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4/relationships/chartEx" Target="../charts/chartEx1.xml"/><Relationship Id="rId1" Type="http://schemas.openxmlformats.org/officeDocument/2006/relationships/slideLayout" Target="../slideLayouts/slideLayout9.xml"/><Relationship Id="rId5" Type="http://schemas.openxmlformats.org/officeDocument/2006/relationships/image" Target="../media/image15.png"/><Relationship Id="rId4" Type="http://schemas.microsoft.com/office/2014/relationships/chartEx" Target="../charts/chartEx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blogs.technet.microsoft.com/paulomarques/2017/01/17/working-with-azure-storage-tables-from-powershell/" TargetMode="External"/><Relationship Id="rId2" Type="http://schemas.openxmlformats.org/officeDocument/2006/relationships/hyperlink" Target="https://docs.microsoft.com/en-us/rest/api/storageservices/Understanding-the-Table-Service-Data-Model" TargetMode="External"/><Relationship Id="rId1" Type="http://schemas.openxmlformats.org/officeDocument/2006/relationships/slideLayout" Target="../slideLayouts/slideLayout9.xml"/><Relationship Id="rId5" Type="http://schemas.openxmlformats.org/officeDocument/2006/relationships/hyperlink" Target="https://blogs.msdn.microsoft.com/windowsazurestorage/2010/06/25/nagles-algorithm-is-not-friendly-towards-small-requests/" TargetMode="External"/><Relationship Id="rId4" Type="http://schemas.openxmlformats.org/officeDocument/2006/relationships/hyperlink" Target="https://azure.microsoft.com/en-us/features/storage-explorer/"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cosmos-db/table-storage-how-to-use-powershell" TargetMode="External"/><Relationship Id="rId2" Type="http://schemas.openxmlformats.org/officeDocument/2006/relationships/hyperlink" Target="https://customers.microsoft.com/en-us/story/xbox-improves-services-and-delivery-speed-by-playing-g" TargetMode="External"/><Relationship Id="rId1" Type="http://schemas.openxmlformats.org/officeDocument/2006/relationships/slideLayout" Target="../slideLayouts/slideLayout9.xml"/><Relationship Id="rId4" Type="http://schemas.openxmlformats.org/officeDocument/2006/relationships/hyperlink" Target="https://docs.microsoft.com/en-us/azure/cosmos-db/table-storage-design-guid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9114" y="509209"/>
            <a:ext cx="5540829" cy="1352248"/>
          </a:xfrm>
        </p:spPr>
        <p:txBody>
          <a:bodyPr/>
          <a:lstStyle/>
          <a:p>
            <a:r>
              <a:rPr lang="en-US" sz="3600" dirty="0" smtClean="0">
                <a:solidFill>
                  <a:schemeClr val="bg1"/>
                </a:solidFill>
              </a:rPr>
              <a:t>Introduction</a:t>
            </a:r>
            <a:r>
              <a:rPr lang="en-US" sz="2400" dirty="0" smtClean="0">
                <a:solidFill>
                  <a:schemeClr val="bg1"/>
                </a:solidFill>
              </a:rPr>
              <a:t/>
            </a:r>
            <a:br>
              <a:rPr lang="en-US" sz="2400" dirty="0" smtClean="0">
                <a:solidFill>
                  <a:schemeClr val="bg1"/>
                </a:solidFill>
              </a:rPr>
            </a:br>
            <a:r>
              <a:rPr lang="en-US" sz="2400" dirty="0" smtClean="0">
                <a:solidFill>
                  <a:schemeClr val="bg1"/>
                </a:solidFill>
              </a:rPr>
              <a:t>Azure </a:t>
            </a:r>
            <a:r>
              <a:rPr lang="en-US" sz="2400" smtClean="0">
                <a:solidFill>
                  <a:schemeClr val="bg1"/>
                </a:solidFill>
              </a:rPr>
              <a:t>Table Storage</a:t>
            </a:r>
            <a:endParaRPr lang="en-US" sz="2400" dirty="0">
              <a:solidFill>
                <a:schemeClr val="bg1"/>
              </a:solidFill>
            </a:endParaRPr>
          </a:p>
        </p:txBody>
      </p:sp>
      <p:sp>
        <p:nvSpPr>
          <p:cNvPr id="3" name="Subtitle 2"/>
          <p:cNvSpPr>
            <a:spLocks noGrp="1"/>
          </p:cNvSpPr>
          <p:nvPr>
            <p:ph type="subTitle" idx="1"/>
          </p:nvPr>
        </p:nvSpPr>
        <p:spPr>
          <a:xfrm>
            <a:off x="1873677" y="4035048"/>
            <a:ext cx="2286000" cy="1108452"/>
          </a:xfrm>
        </p:spPr>
        <p:txBody>
          <a:bodyPr/>
          <a:lstStyle/>
          <a:p>
            <a:r>
              <a:rPr lang="en-US" sz="1400" dirty="0" smtClean="0">
                <a:latin typeface="+mn-lt"/>
              </a:rPr>
              <a:t>John Miner</a:t>
            </a:r>
            <a:br>
              <a:rPr lang="en-US" sz="1400" dirty="0" smtClean="0">
                <a:latin typeface="+mn-lt"/>
              </a:rPr>
            </a:br>
            <a:r>
              <a:rPr lang="en-US" sz="1400" dirty="0" smtClean="0">
                <a:latin typeface="+mn-lt"/>
              </a:rPr>
              <a:t>Data Architect</a:t>
            </a:r>
          </a:p>
          <a:p>
            <a:r>
              <a:rPr lang="en-US" sz="1400" dirty="0" smtClean="0">
                <a:latin typeface="+mn-lt"/>
                <a:hlinkClick r:id="rId2"/>
              </a:rPr>
              <a:t>john.miner@bluemetal.com</a:t>
            </a:r>
            <a:endParaRPr lang="en-US" sz="1400" dirty="0" smtClean="0">
              <a:latin typeface="+mn-lt"/>
            </a:endParaRPr>
          </a:p>
          <a:p>
            <a:endParaRPr lang="en-US"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615" y="4068444"/>
            <a:ext cx="1496076" cy="673234"/>
          </a:xfrm>
          <a:prstGeom prst="rect">
            <a:avLst/>
          </a:prstGeom>
        </p:spPr>
      </p:pic>
      <p:sp>
        <p:nvSpPr>
          <p:cNvPr id="5" name="Rectangle 4"/>
          <p:cNvSpPr/>
          <p:nvPr/>
        </p:nvSpPr>
        <p:spPr>
          <a:xfrm>
            <a:off x="6607629" y="3994370"/>
            <a:ext cx="2536371" cy="715581"/>
          </a:xfrm>
          <a:prstGeom prst="rect">
            <a:avLst/>
          </a:prstGeom>
        </p:spPr>
        <p:txBody>
          <a:bodyPr wrap="square">
            <a:spAutoFit/>
          </a:bodyPr>
          <a:lstStyle/>
          <a:p>
            <a:pPr>
              <a:defRPr/>
            </a:pPr>
            <a:r>
              <a:rPr lang="en-US" dirty="0">
                <a:solidFill>
                  <a:srgbClr val="002060"/>
                </a:solidFill>
                <a:latin typeface="Calibri" pitchFamily="34" charset="0"/>
                <a:cs typeface="Calibri" pitchFamily="34" charset="0"/>
              </a:rPr>
              <a:t>Blog: 	</a:t>
            </a:r>
            <a:r>
              <a:rPr lang="en-US" dirty="0">
                <a:solidFill>
                  <a:srgbClr val="002060"/>
                </a:solidFill>
                <a:latin typeface="Calibri" pitchFamily="34" charset="0"/>
                <a:cs typeface="Calibri" pitchFamily="34" charset="0"/>
                <a:hlinkClick r:id="rId4"/>
              </a:rPr>
              <a:t>www.craftydba.com</a:t>
            </a:r>
            <a:r>
              <a:rPr lang="en-US" dirty="0">
                <a:solidFill>
                  <a:srgbClr val="002060"/>
                </a:solidFill>
                <a:latin typeface="Calibri" pitchFamily="34" charset="0"/>
                <a:cs typeface="Calibri" pitchFamily="34" charset="0"/>
              </a:rPr>
              <a:t/>
            </a:r>
            <a:br>
              <a:rPr lang="en-US" dirty="0">
                <a:solidFill>
                  <a:srgbClr val="002060"/>
                </a:solidFill>
                <a:latin typeface="Calibri" pitchFamily="34" charset="0"/>
                <a:cs typeface="Calibri" pitchFamily="34" charset="0"/>
              </a:rPr>
            </a:br>
            <a:r>
              <a:rPr lang="en-US" dirty="0">
                <a:solidFill>
                  <a:srgbClr val="002060"/>
                </a:solidFill>
                <a:latin typeface="Calibri" pitchFamily="34" charset="0"/>
                <a:cs typeface="Calibri" pitchFamily="34" charset="0"/>
              </a:rPr>
              <a:t>	</a:t>
            </a:r>
            <a:r>
              <a:rPr lang="en-US" dirty="0">
                <a:solidFill>
                  <a:srgbClr val="002060"/>
                </a:solidFill>
                <a:latin typeface="Calibri" pitchFamily="34" charset="0"/>
                <a:cs typeface="Calibri" pitchFamily="34" charset="0"/>
                <a:hlinkClick r:id="rId5"/>
              </a:rPr>
              <a:t>www.mssqltips.com</a:t>
            </a:r>
            <a:endParaRPr lang="en-US" dirty="0"/>
          </a:p>
          <a:p>
            <a:pPr>
              <a:defRPr/>
            </a:pPr>
            <a:r>
              <a:rPr lang="en-US" dirty="0">
                <a:solidFill>
                  <a:srgbClr val="002060"/>
                </a:solidFill>
                <a:latin typeface="Calibri" pitchFamily="34" charset="0"/>
                <a:cs typeface="Calibri" pitchFamily="34" charset="0"/>
              </a:rPr>
              <a:t>Tweet: </a:t>
            </a:r>
            <a:r>
              <a:rPr lang="en-US" dirty="0" smtClean="0">
                <a:solidFill>
                  <a:srgbClr val="002060"/>
                </a:solidFill>
                <a:latin typeface="Calibri" pitchFamily="34" charset="0"/>
                <a:cs typeface="Calibri" pitchFamily="34" charset="0"/>
              </a:rPr>
              <a:t>	JohnMiner3</a:t>
            </a:r>
            <a:endParaRPr lang="en-US" dirty="0">
              <a:solidFill>
                <a:srgbClr val="002060"/>
              </a:solidFill>
              <a:latin typeface="Calibri" pitchFamily="34" charset="0"/>
              <a:cs typeface="Calibri"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74" y="3625853"/>
            <a:ext cx="1268426" cy="126842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768" y="4589176"/>
            <a:ext cx="953137" cy="305004"/>
          </a:xfrm>
          <a:prstGeom prst="rect">
            <a:avLst/>
          </a:prstGeom>
        </p:spPr>
      </p:pic>
    </p:spTree>
    <p:extLst>
      <p:ext uri="{BB962C8B-B14F-4D97-AF65-F5344CB8AC3E}">
        <p14:creationId xmlns:p14="http://schemas.microsoft.com/office/powerpoint/2010/main" val="604144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Three amigos</a:t>
            </a:r>
            <a:endParaRPr lang="en-US" dirty="0">
              <a:solidFill>
                <a:srgbClr val="0070C0"/>
              </a:solidFill>
            </a:endParaRP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a:solidFill>
                  <a:schemeClr val="accent2">
                    <a:lumMod val="75000"/>
                  </a:schemeClr>
                </a:solidFill>
                <a:latin typeface="+mj-lt"/>
              </a:rPr>
              <a:t>PowerShell is the </a:t>
            </a:r>
            <a:r>
              <a:rPr lang="en-US" dirty="0" err="1">
                <a:solidFill>
                  <a:schemeClr val="accent2">
                    <a:lumMod val="75000"/>
                  </a:schemeClr>
                </a:solidFill>
                <a:latin typeface="+mj-lt"/>
              </a:rPr>
              <a:t>defacto</a:t>
            </a:r>
            <a:r>
              <a:rPr lang="en-US" dirty="0">
                <a:solidFill>
                  <a:schemeClr val="accent2">
                    <a:lumMod val="75000"/>
                  </a:schemeClr>
                </a:solidFill>
                <a:latin typeface="+mj-lt"/>
              </a:rPr>
              <a:t> language to use with Azure.  </a:t>
            </a:r>
            <a:r>
              <a:rPr lang="en-US" dirty="0" smtClean="0">
                <a:solidFill>
                  <a:schemeClr val="accent2">
                    <a:lumMod val="75000"/>
                  </a:schemeClr>
                </a:solidFill>
                <a:latin typeface="+mj-lt"/>
              </a:rPr>
              <a:t>Microsoft </a:t>
            </a:r>
            <a:r>
              <a:rPr lang="en-US" b="1" dirty="0" smtClean="0">
                <a:solidFill>
                  <a:srgbClr val="C0167A"/>
                </a:solidFill>
                <a:latin typeface="+mj-lt"/>
              </a:rPr>
              <a:t>did not </a:t>
            </a:r>
            <a:r>
              <a:rPr lang="en-US" dirty="0" smtClean="0">
                <a:solidFill>
                  <a:schemeClr val="accent2">
                    <a:lumMod val="75000"/>
                  </a:schemeClr>
                </a:solidFill>
                <a:latin typeface="+mj-lt"/>
              </a:rPr>
              <a:t>supply cmdlets for manipulating the contents of key value store, Azure Table Store.</a:t>
            </a:r>
          </a:p>
          <a:p>
            <a:pPr marL="342900" lvl="1" indent="0">
              <a:buNone/>
            </a:pPr>
            <a:endParaRPr lang="en-US"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The following three commands are support at the topmost level.</a:t>
            </a:r>
          </a:p>
          <a:p>
            <a:pPr marL="342900" lvl="1" indent="0">
              <a:buNone/>
            </a:pPr>
            <a:endParaRPr lang="en-US" dirty="0">
              <a:solidFill>
                <a:schemeClr val="accent2">
                  <a:lumMod val="75000"/>
                </a:schemeClr>
              </a:solidFill>
              <a:latin typeface="+mj-lt"/>
            </a:endParaRPr>
          </a:p>
          <a:p>
            <a:pPr lvl="1"/>
            <a:r>
              <a:rPr lang="en-US" dirty="0" smtClean="0">
                <a:solidFill>
                  <a:schemeClr val="accent2">
                    <a:lumMod val="75000"/>
                  </a:schemeClr>
                </a:solidFill>
                <a:latin typeface="+mj-lt"/>
              </a:rPr>
              <a:t>New-</a:t>
            </a:r>
            <a:r>
              <a:rPr lang="en-US" dirty="0" err="1" smtClean="0">
                <a:solidFill>
                  <a:schemeClr val="accent2">
                    <a:lumMod val="75000"/>
                  </a:schemeClr>
                </a:solidFill>
                <a:latin typeface="+mj-lt"/>
              </a:rPr>
              <a:t>AzureStorageTable</a:t>
            </a:r>
            <a:endParaRPr lang="en-US" dirty="0" smtClean="0">
              <a:solidFill>
                <a:schemeClr val="accent2">
                  <a:lumMod val="75000"/>
                </a:schemeClr>
              </a:solidFill>
              <a:latin typeface="+mj-lt"/>
            </a:endParaRPr>
          </a:p>
          <a:p>
            <a:pPr lvl="1"/>
            <a:r>
              <a:rPr lang="en-US" dirty="0" smtClean="0">
                <a:solidFill>
                  <a:schemeClr val="accent2">
                    <a:lumMod val="75000"/>
                  </a:schemeClr>
                </a:solidFill>
                <a:latin typeface="+mj-lt"/>
              </a:rPr>
              <a:t>Get-</a:t>
            </a:r>
            <a:r>
              <a:rPr lang="en-US" dirty="0" err="1" smtClean="0">
                <a:solidFill>
                  <a:schemeClr val="accent2">
                    <a:lumMod val="75000"/>
                  </a:schemeClr>
                </a:solidFill>
                <a:latin typeface="+mj-lt"/>
              </a:rPr>
              <a:t>AzureStorageTable</a:t>
            </a:r>
            <a:endParaRPr lang="en-US" dirty="0" smtClean="0">
              <a:solidFill>
                <a:schemeClr val="accent2">
                  <a:lumMod val="75000"/>
                </a:schemeClr>
              </a:solidFill>
              <a:latin typeface="+mj-lt"/>
            </a:endParaRPr>
          </a:p>
          <a:p>
            <a:pPr lvl="1"/>
            <a:r>
              <a:rPr lang="en-US" dirty="0" smtClean="0">
                <a:solidFill>
                  <a:schemeClr val="accent2">
                    <a:lumMod val="75000"/>
                  </a:schemeClr>
                </a:solidFill>
                <a:latin typeface="+mj-lt"/>
              </a:rPr>
              <a:t>Remove-</a:t>
            </a:r>
            <a:r>
              <a:rPr lang="en-US" dirty="0" err="1" smtClean="0">
                <a:solidFill>
                  <a:schemeClr val="accent2">
                    <a:lumMod val="75000"/>
                  </a:schemeClr>
                </a:solidFill>
                <a:latin typeface="+mj-lt"/>
              </a:rPr>
              <a:t>AzureStorageTable</a:t>
            </a:r>
            <a:endParaRPr lang="en-US" dirty="0">
              <a:solidFill>
                <a:schemeClr val="accent2">
                  <a:lumMod val="75000"/>
                </a:schemeClr>
              </a:solidFill>
              <a:latin typeface="+mj-lt"/>
            </a:endParaRPr>
          </a:p>
          <a:p>
            <a:pPr marL="342900" lvl="1" indent="0">
              <a:buNone/>
            </a:pPr>
            <a:endParaRPr lang="en-US"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Same actions can be performed from the Azure Portal.</a:t>
            </a:r>
          </a:p>
          <a:p>
            <a:pPr marL="342900" lvl="1" indent="0">
              <a:buNone/>
            </a:pPr>
            <a:r>
              <a:rPr lang="en-US" dirty="0" smtClean="0">
                <a:solidFill>
                  <a:schemeClr val="accent2">
                    <a:lumMod val="75000"/>
                  </a:schemeClr>
                </a:solidFill>
                <a:latin typeface="+mj-lt"/>
              </a:rPr>
              <a:t>  </a:t>
            </a:r>
            <a:endParaRPr lang="en-US" dirty="0">
              <a:solidFill>
                <a:schemeClr val="accent2">
                  <a:lumMod val="75000"/>
                </a:schemeClr>
              </a:solidFill>
              <a:latin typeface="+mj-lt"/>
            </a:endParaRPr>
          </a:p>
          <a:p>
            <a:pPr marL="342900" lvl="1" indent="0">
              <a:buNone/>
            </a:pPr>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
        <p:nvSpPr>
          <p:cNvPr id="5" name="Rectangle 4"/>
          <p:cNvSpPr/>
          <p:nvPr/>
        </p:nvSpPr>
        <p:spPr>
          <a:xfrm>
            <a:off x="2362199" y="4629196"/>
            <a:ext cx="3117273"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2 </a:t>
            </a:r>
            <a:r>
              <a:rPr lang="en-US" sz="1200" b="1" dirty="0">
                <a:solidFill>
                  <a:srgbClr val="00B050"/>
                </a:solidFill>
                <a:latin typeface="+mj-lt"/>
              </a:rPr>
              <a:t>– </a:t>
            </a:r>
            <a:r>
              <a:rPr lang="en-US" sz="1200" b="1" dirty="0" smtClean="0">
                <a:solidFill>
                  <a:srgbClr val="00B050"/>
                </a:solidFill>
                <a:latin typeface="+mj-lt"/>
              </a:rPr>
              <a:t>Creat</a:t>
            </a:r>
            <a:r>
              <a:rPr lang="en-US" sz="1200" b="1" dirty="0" smtClean="0">
                <a:solidFill>
                  <a:srgbClr val="00B050"/>
                </a:solidFill>
                <a:latin typeface="+mj-lt"/>
              </a:rPr>
              <a:t>e test &amp; investment store</a:t>
            </a:r>
            <a:endParaRPr lang="en-US" sz="1200" b="1" dirty="0">
              <a:solidFill>
                <a:srgbClr val="00B050"/>
              </a:solidFill>
              <a:latin typeface="+mj-lt"/>
            </a:endParaRPr>
          </a:p>
        </p:txBody>
      </p:sp>
    </p:spTree>
    <p:extLst>
      <p:ext uri="{BB962C8B-B14F-4D97-AF65-F5344CB8AC3E}">
        <p14:creationId xmlns:p14="http://schemas.microsoft.com/office/powerpoint/2010/main" val="3351782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Table Storage Concepts</a:t>
            </a:r>
            <a:endParaRPr lang="en-US" dirty="0">
              <a:solidFill>
                <a:srgbClr val="0070C0"/>
              </a:solidFill>
            </a:endParaRPr>
          </a:p>
        </p:txBody>
      </p:sp>
      <p:sp>
        <p:nvSpPr>
          <p:cNvPr id="19" name="Content Placeholder 18"/>
          <p:cNvSpPr>
            <a:spLocks noGrp="1"/>
          </p:cNvSpPr>
          <p:nvPr>
            <p:ph idx="1"/>
          </p:nvPr>
        </p:nvSpPr>
        <p:spPr>
          <a:xfrm>
            <a:off x="3581401" y="986098"/>
            <a:ext cx="5271654"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A </a:t>
            </a:r>
            <a:r>
              <a:rPr lang="en-US" b="1" dirty="0">
                <a:solidFill>
                  <a:srgbClr val="C0167A"/>
                </a:solidFill>
                <a:latin typeface="+mj-lt"/>
              </a:rPr>
              <a:t>table</a:t>
            </a:r>
            <a:r>
              <a:rPr lang="en-US" dirty="0">
                <a:solidFill>
                  <a:schemeClr val="accent2">
                    <a:lumMod val="75000"/>
                  </a:schemeClr>
                </a:solidFill>
                <a:latin typeface="+mj-lt"/>
              </a:rPr>
              <a:t> is a collection of entities. Tables don't enforce a schema on entities, which means a single table can contain entities that have different sets of </a:t>
            </a:r>
            <a:r>
              <a:rPr lang="en-US" dirty="0" smtClean="0">
                <a:solidFill>
                  <a:schemeClr val="accent2">
                    <a:lumMod val="75000"/>
                  </a:schemeClr>
                </a:solidFill>
                <a:latin typeface="+mj-lt"/>
              </a:rPr>
              <a:t>properties.</a:t>
            </a:r>
          </a:p>
          <a:p>
            <a:pPr marL="342900" lvl="1" indent="0">
              <a:buNone/>
            </a:pPr>
            <a:endParaRPr lang="en-US" dirty="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An </a:t>
            </a:r>
            <a:r>
              <a:rPr lang="en-US" b="1" dirty="0">
                <a:solidFill>
                  <a:srgbClr val="C0167A"/>
                </a:solidFill>
                <a:latin typeface="+mj-lt"/>
              </a:rPr>
              <a:t>entity</a:t>
            </a:r>
            <a:r>
              <a:rPr lang="en-US" dirty="0">
                <a:solidFill>
                  <a:schemeClr val="accent2">
                    <a:lumMod val="75000"/>
                  </a:schemeClr>
                </a:solidFill>
                <a:latin typeface="+mj-lt"/>
              </a:rPr>
              <a:t> is a set of properties, similar to a database row. An entity in Azure Storage can be up to 1MB in size</a:t>
            </a:r>
            <a:r>
              <a:rPr lang="en-US" dirty="0" smtClean="0">
                <a:solidFill>
                  <a:schemeClr val="accent2">
                    <a:lumMod val="75000"/>
                  </a:schemeClr>
                </a:solidFill>
                <a:latin typeface="+mj-lt"/>
              </a:rPr>
              <a:t>.</a:t>
            </a:r>
          </a:p>
          <a:p>
            <a:pPr marL="342900" lvl="1" indent="0">
              <a:buNone/>
            </a:pPr>
            <a:endParaRPr lang="en-US" dirty="0" smtClean="0">
              <a:solidFill>
                <a:schemeClr val="accent2">
                  <a:lumMod val="75000"/>
                </a:schemeClr>
              </a:solidFill>
              <a:latin typeface="+mj-lt"/>
            </a:endParaRPr>
          </a:p>
          <a:p>
            <a:pPr marL="342900" lvl="1" indent="0">
              <a:buNone/>
            </a:pPr>
            <a:r>
              <a:rPr lang="en-US" dirty="0">
                <a:solidFill>
                  <a:schemeClr val="accent2">
                    <a:lumMod val="75000"/>
                  </a:schemeClr>
                </a:solidFill>
                <a:latin typeface="+mj-lt"/>
              </a:rPr>
              <a:t>A </a:t>
            </a:r>
            <a:r>
              <a:rPr lang="en-US" b="1" dirty="0">
                <a:solidFill>
                  <a:srgbClr val="C0167A"/>
                </a:solidFill>
                <a:latin typeface="+mj-lt"/>
              </a:rPr>
              <a:t>property</a:t>
            </a:r>
            <a:r>
              <a:rPr lang="en-US" dirty="0">
                <a:solidFill>
                  <a:schemeClr val="accent2">
                    <a:lumMod val="75000"/>
                  </a:schemeClr>
                </a:solidFill>
                <a:latin typeface="+mj-lt"/>
              </a:rPr>
              <a:t> is a name-value pair. Each entity can include up to 252 properties to store data. Each entity also has three system properties that specify a partition key, a row key, and a timestamp.</a:t>
            </a:r>
            <a:endParaRPr lang="en-US" dirty="0" smtClean="0">
              <a:solidFill>
                <a:schemeClr val="accent2">
                  <a:lumMod val="75000"/>
                </a:schemeClr>
              </a:solidFill>
              <a:latin typeface="+mj-lt"/>
            </a:endParaRPr>
          </a:p>
          <a:p>
            <a:pPr marL="342900" lvl="1" indent="0">
              <a:buNone/>
            </a:pPr>
            <a:endParaRPr lang="en-US" sz="2400" dirty="0">
              <a:solidFill>
                <a:schemeClr val="accent2">
                  <a:lumMod val="75000"/>
                </a:schemeClr>
              </a:solidFill>
              <a:latin typeface="+mj-lt"/>
            </a:endParaRPr>
          </a:p>
          <a:p>
            <a:pPr marL="342900" lvl="1" indent="0">
              <a:buNone/>
            </a:pPr>
            <a:endParaRPr lang="en-US" sz="2400" dirty="0" smtClean="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smtClean="0">
              <a:latin typeface="Arial"/>
              <a:ea typeface="+mn-ea"/>
              <a:cs typeface="+mn-cs"/>
            </a:endParaRPr>
          </a:p>
          <a:p>
            <a:pPr lvl="1"/>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97" y="1335089"/>
            <a:ext cx="3678381" cy="2481838"/>
          </a:xfrm>
          <a:prstGeom prst="rect">
            <a:avLst/>
          </a:prstGeom>
        </p:spPr>
      </p:pic>
    </p:spTree>
    <p:extLst>
      <p:ext uri="{BB962C8B-B14F-4D97-AF65-F5344CB8AC3E}">
        <p14:creationId xmlns:p14="http://schemas.microsoft.com/office/powerpoint/2010/main" val="6252905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Open Source Community</a:t>
            </a:r>
            <a:endParaRPr lang="en-US" dirty="0">
              <a:solidFill>
                <a:srgbClr val="0070C0"/>
              </a:solidFill>
            </a:endParaRP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Paulo Marques who works at Microsoft create a PowerShell module to work with entities.  Just search for his repository.</a:t>
            </a:r>
          </a:p>
          <a:p>
            <a:pPr marL="342900" lvl="1" indent="0">
              <a:buNone/>
            </a:pPr>
            <a:endParaRPr lang="en-US" dirty="0">
              <a:solidFill>
                <a:schemeClr val="accent2">
                  <a:lumMod val="75000"/>
                </a:schemeClr>
              </a:solidFill>
              <a:latin typeface="+mj-lt"/>
            </a:endParaRPr>
          </a:p>
          <a:p>
            <a:pPr marL="342900" lvl="1" indent="0">
              <a:buNone/>
            </a:pPr>
            <a:r>
              <a:rPr lang="en-US" sz="1600" dirty="0">
                <a:solidFill>
                  <a:srgbClr val="1167A4"/>
                </a:solidFill>
                <a:latin typeface="+mj-lt"/>
              </a:rPr>
              <a:t># Make sure we have the module</a:t>
            </a:r>
          </a:p>
          <a:p>
            <a:pPr marL="342900" lvl="1" indent="0">
              <a:buNone/>
            </a:pPr>
            <a:r>
              <a:rPr lang="en-US" sz="1600" dirty="0">
                <a:solidFill>
                  <a:srgbClr val="1167A4"/>
                </a:solidFill>
                <a:latin typeface="+mj-lt"/>
              </a:rPr>
              <a:t>Install-Module </a:t>
            </a:r>
            <a:r>
              <a:rPr lang="en-US" sz="1600" dirty="0" err="1">
                <a:solidFill>
                  <a:srgbClr val="1167A4"/>
                </a:solidFill>
                <a:latin typeface="+mj-lt"/>
              </a:rPr>
              <a:t>AzureRmStorageTable</a:t>
            </a:r>
            <a:endParaRPr lang="en-US" sz="1600" dirty="0">
              <a:solidFill>
                <a:srgbClr val="1167A4"/>
              </a:solidFill>
              <a:latin typeface="+mj-lt"/>
            </a:endParaRPr>
          </a:p>
          <a:p>
            <a:pPr marL="342900" lvl="1" indent="0">
              <a:buNone/>
            </a:pPr>
            <a:endParaRPr lang="en-US" sz="1600" dirty="0">
              <a:solidFill>
                <a:srgbClr val="1167A4"/>
              </a:solidFill>
              <a:latin typeface="+mj-lt"/>
            </a:endParaRPr>
          </a:p>
          <a:p>
            <a:pPr marL="342900" lvl="1" indent="0">
              <a:buNone/>
            </a:pPr>
            <a:r>
              <a:rPr lang="en-US" sz="1600" dirty="0">
                <a:solidFill>
                  <a:srgbClr val="1167A4"/>
                </a:solidFill>
                <a:latin typeface="+mj-lt"/>
              </a:rPr>
              <a:t># List cmdlets</a:t>
            </a:r>
          </a:p>
          <a:p>
            <a:pPr marL="342900" lvl="1" indent="0">
              <a:buNone/>
            </a:pPr>
            <a:r>
              <a:rPr lang="en-US" sz="1600" dirty="0">
                <a:solidFill>
                  <a:srgbClr val="1167A4"/>
                </a:solidFill>
                <a:latin typeface="+mj-lt"/>
              </a:rPr>
              <a:t>Get-Command | Where-Object { $_.Source -match 'Storage' -and $_.Name -match '</a:t>
            </a:r>
            <a:r>
              <a:rPr lang="en-US" sz="1600" dirty="0" err="1">
                <a:solidFill>
                  <a:srgbClr val="1167A4"/>
                </a:solidFill>
                <a:latin typeface="+mj-lt"/>
              </a:rPr>
              <a:t>StorageTableRow</a:t>
            </a:r>
            <a:r>
              <a:rPr lang="en-US" sz="1600" dirty="0">
                <a:solidFill>
                  <a:srgbClr val="1167A4"/>
                </a:solidFill>
                <a:latin typeface="+mj-lt"/>
              </a:rPr>
              <a:t>' } </a:t>
            </a:r>
            <a:endParaRPr lang="en-US" sz="1600" dirty="0" smtClean="0">
              <a:solidFill>
                <a:srgbClr val="1167A4"/>
              </a:solidFill>
              <a:latin typeface="+mj-lt"/>
            </a:endParaRPr>
          </a:p>
          <a:p>
            <a:pPr marL="342900" lvl="1" indent="0">
              <a:buNone/>
            </a:pPr>
            <a:endParaRPr lang="en-US" sz="2400" dirty="0">
              <a:solidFill>
                <a:schemeClr val="accent2">
                  <a:lumMod val="75000"/>
                </a:schemeClr>
              </a:solidFill>
              <a:latin typeface="+mj-lt"/>
            </a:endParaRPr>
          </a:p>
          <a:p>
            <a:pPr marL="342900" lvl="1" indent="0">
              <a:buNone/>
            </a:pPr>
            <a:endParaRPr lang="en-US" sz="2400" dirty="0" smtClean="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Tree>
    <p:extLst>
      <p:ext uri="{BB962C8B-B14F-4D97-AF65-F5344CB8AC3E}">
        <p14:creationId xmlns:p14="http://schemas.microsoft.com/office/powerpoint/2010/main" val="965826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Improving Performance</a:t>
            </a:r>
            <a:endParaRPr lang="en-US" dirty="0">
              <a:solidFill>
                <a:srgbClr val="0070C0"/>
              </a:solidFill>
            </a:endParaRP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The end point that is associated with the table storage is a REST API service.</a:t>
            </a:r>
          </a:p>
          <a:p>
            <a:pPr marL="342900" lvl="1" indent="0">
              <a:buNone/>
            </a:pPr>
            <a:endParaRPr lang="en-US"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The community PowerShell cmdlets are written in C# but go thru the operating system </a:t>
            </a:r>
            <a:r>
              <a:rPr lang="en-US" dirty="0">
                <a:solidFill>
                  <a:schemeClr val="accent2">
                    <a:lumMod val="75000"/>
                  </a:schemeClr>
                </a:solidFill>
                <a:latin typeface="+mj-lt"/>
              </a:rPr>
              <a:t>network layer. </a:t>
            </a:r>
            <a:endParaRPr lang="en-US" dirty="0" smtClean="0">
              <a:solidFill>
                <a:schemeClr val="accent2">
                  <a:lumMod val="75000"/>
                </a:schemeClr>
              </a:solidFill>
              <a:latin typeface="+mj-lt"/>
            </a:endParaRPr>
          </a:p>
          <a:p>
            <a:pPr marL="342900" lvl="1" indent="0">
              <a:buNone/>
            </a:pPr>
            <a:endParaRPr lang="en-US" dirty="0">
              <a:solidFill>
                <a:schemeClr val="accent2">
                  <a:lumMod val="75000"/>
                </a:schemeClr>
              </a:solidFill>
              <a:latin typeface="+mj-lt"/>
            </a:endParaRPr>
          </a:p>
          <a:p>
            <a:pPr marL="342900" lvl="1" indent="0">
              <a:buNone/>
            </a:pPr>
            <a:r>
              <a:rPr lang="en-US" b="1" dirty="0" err="1" smtClean="0">
                <a:solidFill>
                  <a:srgbClr val="C0167A"/>
                </a:solidFill>
                <a:latin typeface="+mj-lt"/>
              </a:rPr>
              <a:t>Nagling</a:t>
            </a:r>
            <a:r>
              <a:rPr lang="en-US" b="1" dirty="0" smtClean="0">
                <a:solidFill>
                  <a:srgbClr val="A02378"/>
                </a:solidFill>
                <a:latin typeface="+mj-lt"/>
              </a:rPr>
              <a:t> </a:t>
            </a:r>
            <a:r>
              <a:rPr lang="en-US" dirty="0">
                <a:solidFill>
                  <a:schemeClr val="accent2">
                    <a:lumMod val="75000"/>
                  </a:schemeClr>
                </a:solidFill>
                <a:latin typeface="+mj-lt"/>
              </a:rPr>
              <a:t>is a TCP optimization on the sender and it is designed to reduce network congestion by coalescing small send requests into larger TCP segments</a:t>
            </a:r>
            <a:r>
              <a:rPr lang="en-US" dirty="0" smtClean="0">
                <a:solidFill>
                  <a:schemeClr val="accent2">
                    <a:lumMod val="75000"/>
                  </a:schemeClr>
                </a:solidFill>
                <a:latin typeface="+mj-lt"/>
              </a:rPr>
              <a:t>.</a:t>
            </a:r>
          </a:p>
          <a:p>
            <a:pPr marL="342900" lvl="1" indent="0">
              <a:buNone/>
            </a:pPr>
            <a:endParaRPr lang="en-US" dirty="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This optimizer negatively impacts our load program.</a:t>
            </a:r>
          </a:p>
          <a:p>
            <a:pPr marL="342900" lvl="1" indent="0">
              <a:buNone/>
            </a:pPr>
            <a:endParaRPr lang="en-US" dirty="0">
              <a:solidFill>
                <a:schemeClr val="accent2">
                  <a:lumMod val="75000"/>
                </a:schemeClr>
              </a:solidFill>
              <a:latin typeface="+mj-lt"/>
            </a:endParaRPr>
          </a:p>
          <a:p>
            <a:pPr marL="342900" lvl="1" indent="0">
              <a:buNone/>
            </a:pPr>
            <a:endParaRPr lang="en-US" dirty="0" smtClean="0">
              <a:solidFill>
                <a:schemeClr val="accent2">
                  <a:lumMod val="75000"/>
                </a:schemeClr>
              </a:solidFill>
              <a:latin typeface="+mj-lt"/>
            </a:endParaRPr>
          </a:p>
          <a:p>
            <a:pPr marL="342900" lvl="1" indent="0">
              <a:buNone/>
            </a:pPr>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
        <p:nvSpPr>
          <p:cNvPr id="4" name="Rectangle 3"/>
          <p:cNvSpPr/>
          <p:nvPr/>
        </p:nvSpPr>
        <p:spPr>
          <a:xfrm>
            <a:off x="2362199" y="4629196"/>
            <a:ext cx="3117273" cy="276999"/>
          </a:xfrm>
          <a:prstGeom prst="rect">
            <a:avLst/>
          </a:prstGeom>
        </p:spPr>
        <p:txBody>
          <a:bodyPr wrap="square">
            <a:spAutoFit/>
          </a:bodyPr>
          <a:lstStyle/>
          <a:p>
            <a:r>
              <a:rPr lang="en-US" sz="1200" b="1" dirty="0">
                <a:solidFill>
                  <a:srgbClr val="00B050"/>
                </a:solidFill>
                <a:latin typeface="+mj-lt"/>
              </a:rPr>
              <a:t>Example </a:t>
            </a:r>
            <a:r>
              <a:rPr lang="en-US" sz="1200" b="1" dirty="0">
                <a:solidFill>
                  <a:srgbClr val="00B050"/>
                </a:solidFill>
                <a:latin typeface="+mj-lt"/>
              </a:rPr>
              <a:t>3</a:t>
            </a:r>
            <a:r>
              <a:rPr lang="en-US" sz="1200" b="1" dirty="0" smtClean="0">
                <a:solidFill>
                  <a:srgbClr val="00B050"/>
                </a:solidFill>
                <a:latin typeface="+mj-lt"/>
              </a:rPr>
              <a:t> </a:t>
            </a:r>
            <a:r>
              <a:rPr lang="en-US" sz="1200" b="1" dirty="0">
                <a:solidFill>
                  <a:srgbClr val="00B050"/>
                </a:solidFill>
                <a:latin typeface="+mj-lt"/>
              </a:rPr>
              <a:t>– </a:t>
            </a:r>
            <a:r>
              <a:rPr lang="en-US" sz="1200" b="1" dirty="0" smtClean="0">
                <a:solidFill>
                  <a:srgbClr val="00B050"/>
                </a:solidFill>
                <a:latin typeface="+mj-lt"/>
              </a:rPr>
              <a:t>Run batc</a:t>
            </a:r>
            <a:r>
              <a:rPr lang="en-US" sz="1200" b="1" dirty="0" smtClean="0">
                <a:solidFill>
                  <a:srgbClr val="00B050"/>
                </a:solidFill>
                <a:latin typeface="+mj-lt"/>
              </a:rPr>
              <a:t>h file</a:t>
            </a:r>
            <a:endParaRPr lang="en-US" sz="1200" b="1" dirty="0">
              <a:solidFill>
                <a:srgbClr val="00B050"/>
              </a:solidFill>
              <a:latin typeface="+mj-lt"/>
            </a:endParaRPr>
          </a:p>
        </p:txBody>
      </p:sp>
    </p:spTree>
    <p:extLst>
      <p:ext uri="{BB962C8B-B14F-4D97-AF65-F5344CB8AC3E}">
        <p14:creationId xmlns:p14="http://schemas.microsoft.com/office/powerpoint/2010/main" val="798753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To Nagle or Not to Nagle?</a:t>
            </a:r>
            <a:endParaRPr lang="en-US" dirty="0">
              <a:solidFill>
                <a:srgbClr val="0070C0"/>
              </a:solidFill>
            </a:endParaRPr>
          </a:p>
        </p:txBody>
      </p:sp>
      <p:sp>
        <p:nvSpPr>
          <p:cNvPr id="2" name="Content Placeholder 1"/>
          <p:cNvSpPr>
            <a:spLocks noGrp="1"/>
          </p:cNvSpPr>
          <p:nvPr>
            <p:ph idx="1"/>
          </p:nvPr>
        </p:nvSpPr>
        <p:spPr>
          <a:xfrm>
            <a:off x="2299855" y="4600857"/>
            <a:ext cx="4204854" cy="385153"/>
          </a:xfrm>
        </p:spPr>
        <p:txBody>
          <a:bodyPr/>
          <a:lstStyle/>
          <a:p>
            <a:pPr marL="0" indent="0">
              <a:buNone/>
            </a:pPr>
            <a:r>
              <a:rPr lang="en-US" sz="1400" dirty="0" smtClean="0">
                <a:solidFill>
                  <a:schemeClr val="accent2">
                    <a:lumMod val="75000"/>
                  </a:schemeClr>
                </a:solidFill>
                <a:latin typeface="+mj-lt"/>
              </a:rPr>
              <a:t>Execution time reduce by 67% when [Nagle] = false.</a:t>
            </a:r>
            <a:endParaRPr lang="en-US" sz="1400" dirty="0">
              <a:latin typeface="+mj-lt"/>
            </a:endParaRPr>
          </a:p>
        </p:txBody>
      </p:sp>
      <mc:AlternateContent xmlns:mc="http://schemas.openxmlformats.org/markup-compatibility/2006">
        <mc:Choice xmlns:cx1="http://schemas.microsoft.com/office/drawing/2015/9/8/chartex" Requires="cx1">
          <p:graphicFrame>
            <p:nvGraphicFramePr>
              <p:cNvPr id="7" name="Chart 6"/>
              <p:cNvGraphicFramePr/>
              <p:nvPr>
                <p:extLst>
                  <p:ext uri="{D42A27DB-BD31-4B8C-83A1-F6EECF244321}">
                    <p14:modId xmlns:p14="http://schemas.microsoft.com/office/powerpoint/2010/main" val="798800944"/>
                  </p:ext>
                </p:extLst>
              </p:nvPr>
            </p:nvGraphicFramePr>
            <p:xfrm>
              <a:off x="4848398" y="1056340"/>
              <a:ext cx="3672147" cy="3248545"/>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7" name="Chart 6"/>
              <p:cNvPicPr>
                <a:picLocks noGrp="1" noRot="1" noChangeAspect="1" noMove="1" noResize="1" noEditPoints="1" noAdjustHandles="1" noChangeArrowheads="1" noChangeShapeType="1"/>
              </p:cNvPicPr>
              <p:nvPr/>
            </p:nvPicPr>
            <p:blipFill>
              <a:blip r:embed="rId3"/>
              <a:stretch>
                <a:fillRect/>
              </a:stretch>
            </p:blipFill>
            <p:spPr>
              <a:xfrm>
                <a:off x="4848398" y="1056340"/>
                <a:ext cx="3672147" cy="3248545"/>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8" name="Chart 7"/>
              <p:cNvGraphicFramePr/>
              <p:nvPr>
                <p:extLst>
                  <p:ext uri="{D42A27DB-BD31-4B8C-83A1-F6EECF244321}">
                    <p14:modId xmlns:p14="http://schemas.microsoft.com/office/powerpoint/2010/main" val="145185861"/>
                  </p:ext>
                </p:extLst>
              </p:nvPr>
            </p:nvGraphicFramePr>
            <p:xfrm>
              <a:off x="982980" y="1056340"/>
              <a:ext cx="3769129" cy="3461390"/>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8" name="Chart 7"/>
              <p:cNvPicPr>
                <a:picLocks noGrp="1" noRot="1" noChangeAspect="1" noMove="1" noResize="1" noEditPoints="1" noAdjustHandles="1" noChangeArrowheads="1" noChangeShapeType="1"/>
              </p:cNvPicPr>
              <p:nvPr/>
            </p:nvPicPr>
            <p:blipFill>
              <a:blip r:embed="rId5"/>
              <a:stretch>
                <a:fillRect/>
              </a:stretch>
            </p:blipFill>
            <p:spPr>
              <a:xfrm>
                <a:off x="982980" y="1056340"/>
                <a:ext cx="3769129" cy="3461390"/>
              </a:xfrm>
              <a:prstGeom prst="rect">
                <a:avLst/>
              </a:prstGeom>
            </p:spPr>
          </p:pic>
        </mc:Fallback>
      </mc:AlternateContent>
    </p:spTree>
    <p:extLst>
      <p:ext uri="{BB962C8B-B14F-4D97-AF65-F5344CB8AC3E}">
        <p14:creationId xmlns:p14="http://schemas.microsoft.com/office/powerpoint/2010/main" val="98992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Executing sample CRUD cmdlets</a:t>
            </a:r>
            <a:endParaRPr lang="en-US" dirty="0">
              <a:solidFill>
                <a:srgbClr val="0070C0"/>
              </a:solidFill>
            </a:endParaRP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There following coding exercises will use the [ts4tests] Azure table store.</a:t>
            </a:r>
          </a:p>
          <a:p>
            <a:pPr marL="342900" lvl="1" indent="0">
              <a:buNone/>
            </a:pPr>
            <a:endParaRPr lang="en-US" dirty="0">
              <a:solidFill>
                <a:schemeClr val="accent2">
                  <a:lumMod val="75000"/>
                </a:schemeClr>
              </a:solidFill>
              <a:latin typeface="+mj-lt"/>
            </a:endParaRPr>
          </a:p>
          <a:p>
            <a:pPr lvl="1"/>
            <a:r>
              <a:rPr lang="en-US" dirty="0" smtClean="0">
                <a:solidFill>
                  <a:schemeClr val="accent2">
                    <a:lumMod val="75000"/>
                  </a:schemeClr>
                </a:solidFill>
                <a:latin typeface="+mj-lt"/>
              </a:rPr>
              <a:t>Select by column</a:t>
            </a:r>
          </a:p>
          <a:p>
            <a:pPr lvl="1"/>
            <a:r>
              <a:rPr lang="en-US" dirty="0" smtClean="0">
                <a:solidFill>
                  <a:schemeClr val="accent2">
                    <a:lumMod val="75000"/>
                  </a:schemeClr>
                </a:solidFill>
                <a:latin typeface="+mj-lt"/>
              </a:rPr>
              <a:t>Select by partition</a:t>
            </a:r>
          </a:p>
          <a:p>
            <a:pPr lvl="1"/>
            <a:r>
              <a:rPr lang="en-US" dirty="0" smtClean="0">
                <a:solidFill>
                  <a:schemeClr val="accent2">
                    <a:lumMod val="75000"/>
                  </a:schemeClr>
                </a:solidFill>
                <a:latin typeface="+mj-lt"/>
              </a:rPr>
              <a:t>Select by filter</a:t>
            </a:r>
          </a:p>
          <a:p>
            <a:pPr lvl="1"/>
            <a:r>
              <a:rPr lang="en-US" dirty="0" smtClean="0">
                <a:solidFill>
                  <a:schemeClr val="accent2">
                    <a:lumMod val="75000"/>
                  </a:schemeClr>
                </a:solidFill>
                <a:latin typeface="+mj-lt"/>
              </a:rPr>
              <a:t>Update one record</a:t>
            </a:r>
          </a:p>
          <a:p>
            <a:pPr lvl="1"/>
            <a:r>
              <a:rPr lang="en-US" dirty="0" smtClean="0">
                <a:solidFill>
                  <a:schemeClr val="accent2">
                    <a:lumMod val="75000"/>
                  </a:schemeClr>
                </a:solidFill>
                <a:latin typeface="+mj-lt"/>
              </a:rPr>
              <a:t>Delete one record</a:t>
            </a:r>
          </a:p>
          <a:p>
            <a:pPr lvl="1"/>
            <a:endParaRPr lang="en-US" dirty="0">
              <a:solidFill>
                <a:schemeClr val="accent2">
                  <a:lumMod val="75000"/>
                </a:schemeClr>
              </a:solidFill>
              <a:latin typeface="+mj-lt"/>
            </a:endParaRPr>
          </a:p>
          <a:p>
            <a:pPr marL="342900" lvl="1" indent="0">
              <a:buNone/>
            </a:pPr>
            <a:endParaRPr lang="en-US"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Interesting factoid, the x-box system uses tabl</a:t>
            </a:r>
            <a:r>
              <a:rPr lang="en-US" dirty="0" smtClean="0">
                <a:solidFill>
                  <a:schemeClr val="accent2">
                    <a:lumMod val="75000"/>
                  </a:schemeClr>
                </a:solidFill>
                <a:latin typeface="+mj-lt"/>
              </a:rPr>
              <a:t>e storage to save user achievements.</a:t>
            </a:r>
            <a:endParaRPr lang="en-US" dirty="0" smtClean="0">
              <a:solidFill>
                <a:schemeClr val="accent2">
                  <a:lumMod val="75000"/>
                </a:schemeClr>
              </a:solidFill>
              <a:latin typeface="+mj-lt"/>
            </a:endParaRPr>
          </a:p>
          <a:p>
            <a:pPr marL="342900" lvl="1" indent="0">
              <a:buNone/>
            </a:pPr>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
        <p:nvSpPr>
          <p:cNvPr id="4" name="Rectangle 3"/>
          <p:cNvSpPr/>
          <p:nvPr/>
        </p:nvSpPr>
        <p:spPr>
          <a:xfrm>
            <a:off x="2362199" y="4629196"/>
            <a:ext cx="3117273" cy="276999"/>
          </a:xfrm>
          <a:prstGeom prst="rect">
            <a:avLst/>
          </a:prstGeom>
        </p:spPr>
        <p:txBody>
          <a:bodyPr wrap="square">
            <a:spAutoFit/>
          </a:bodyPr>
          <a:lstStyle/>
          <a:p>
            <a:r>
              <a:rPr lang="en-US" sz="1200" b="1" dirty="0">
                <a:solidFill>
                  <a:srgbClr val="00B050"/>
                </a:solidFill>
                <a:latin typeface="+mj-lt"/>
              </a:rPr>
              <a:t>Example </a:t>
            </a:r>
            <a:r>
              <a:rPr lang="en-US" sz="1200" b="1" dirty="0" smtClean="0">
                <a:solidFill>
                  <a:srgbClr val="00B050"/>
                </a:solidFill>
                <a:latin typeface="+mj-lt"/>
              </a:rPr>
              <a:t>4 </a:t>
            </a:r>
            <a:r>
              <a:rPr lang="en-US" sz="1200" b="1" dirty="0">
                <a:solidFill>
                  <a:srgbClr val="00B050"/>
                </a:solidFill>
                <a:latin typeface="+mj-lt"/>
              </a:rPr>
              <a:t>– </a:t>
            </a:r>
            <a:r>
              <a:rPr lang="en-US" sz="1200" b="1" dirty="0" smtClean="0">
                <a:solidFill>
                  <a:srgbClr val="00B050"/>
                </a:solidFill>
                <a:latin typeface="+mj-lt"/>
              </a:rPr>
              <a:t>Sample CRUD code</a:t>
            </a:r>
            <a:endParaRPr lang="en-US" sz="1200" b="1" dirty="0">
              <a:solidFill>
                <a:srgbClr val="00B050"/>
              </a:solidFill>
              <a:latin typeface="+mj-lt"/>
            </a:endParaRPr>
          </a:p>
        </p:txBody>
      </p:sp>
    </p:spTree>
    <p:extLst>
      <p:ext uri="{BB962C8B-B14F-4D97-AF65-F5344CB8AC3E}">
        <p14:creationId xmlns:p14="http://schemas.microsoft.com/office/powerpoint/2010/main" val="1560543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Azure Storage Explorer</a:t>
            </a:r>
            <a:endParaRPr lang="en-US" dirty="0">
              <a:solidFill>
                <a:srgbClr val="0070C0"/>
              </a:solidFill>
            </a:endParaRPr>
          </a:p>
        </p:txBody>
      </p:sp>
      <p:sp>
        <p:nvSpPr>
          <p:cNvPr id="19" name="Content Placeholder 18"/>
          <p:cNvSpPr>
            <a:spLocks noGrp="1"/>
          </p:cNvSpPr>
          <p:nvPr>
            <p:ph idx="1"/>
          </p:nvPr>
        </p:nvSpPr>
        <p:spPr>
          <a:xfrm>
            <a:off x="178228" y="930680"/>
            <a:ext cx="3051201"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This tool is a free download from Microsoft which be used to manage your table storage.</a:t>
            </a:r>
          </a:p>
          <a:p>
            <a:pPr marL="342900" lvl="1" indent="0">
              <a:buNone/>
            </a:pPr>
            <a:endParaRPr lang="en-US" dirty="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The ts4stocks store contains all S&amp;P 500 stock data from 2013 to 2017.</a:t>
            </a:r>
            <a:endParaRPr lang="en-US" dirty="0" smtClean="0">
              <a:solidFill>
                <a:schemeClr val="accent2">
                  <a:lumMod val="75000"/>
                </a:schemeClr>
              </a:solidFill>
              <a:latin typeface="+mj-lt"/>
            </a:endParaRPr>
          </a:p>
          <a:p>
            <a:pPr marL="342900" lvl="1" indent="0">
              <a:buNone/>
            </a:pPr>
            <a:endParaRPr lang="en-US" dirty="0">
              <a:solidFill>
                <a:schemeClr val="accent2">
                  <a:lumMod val="75000"/>
                </a:schemeClr>
              </a:solidFill>
              <a:latin typeface="+mj-lt"/>
            </a:endParaRPr>
          </a:p>
          <a:p>
            <a:pPr marL="342900" lvl="1" indent="0">
              <a:buNone/>
            </a:pPr>
            <a:endParaRPr lang="en-US" dirty="0" smtClean="0">
              <a:solidFill>
                <a:schemeClr val="accent2">
                  <a:lumMod val="75000"/>
                </a:schemeClr>
              </a:solidFill>
              <a:latin typeface="+mj-lt"/>
            </a:endParaRPr>
          </a:p>
          <a:p>
            <a:pPr marL="342900" lvl="1" indent="0">
              <a:buNone/>
            </a:pPr>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666" y="1176374"/>
            <a:ext cx="5241933" cy="3009183"/>
          </a:xfrm>
          <a:prstGeom prst="rect">
            <a:avLst/>
          </a:prstGeom>
        </p:spPr>
      </p:pic>
    </p:spTree>
    <p:extLst>
      <p:ext uri="{BB962C8B-B14F-4D97-AF65-F5344CB8AC3E}">
        <p14:creationId xmlns:p14="http://schemas.microsoft.com/office/powerpoint/2010/main" val="2850058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Mixing Entities</a:t>
            </a:r>
            <a:endParaRPr lang="en-US" dirty="0">
              <a:solidFill>
                <a:srgbClr val="0070C0"/>
              </a:solidFill>
            </a:endParaRP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There is a whole section of MSDN dedicated to talking about storage patterns.  A given partition is not guaranteed to be on the same storage/compute in the data center.  A row key has to be unique for a given table store.</a:t>
            </a:r>
          </a:p>
          <a:p>
            <a:pPr marL="342900" lvl="1" indent="0">
              <a:buNone/>
            </a:pPr>
            <a:endParaRPr lang="en-US" dirty="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Determining how to de-normalize data and partition for either fast inserts, updates or deletes is an art.</a:t>
            </a:r>
          </a:p>
          <a:p>
            <a:pPr marL="342900" lvl="1" indent="0">
              <a:buNone/>
            </a:pPr>
            <a:endParaRPr lang="en-US" dirty="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I am going to create two locations for Big Jon’s Investments.  Each location is a partition key.  On the other hand, we will be mixing properties within the partition.</a:t>
            </a:r>
          </a:p>
          <a:p>
            <a:pPr marL="342900" lvl="1" indent="0">
              <a:buNone/>
            </a:pPr>
            <a:r>
              <a:rPr lang="en-US" dirty="0" smtClean="0">
                <a:solidFill>
                  <a:schemeClr val="accent2">
                    <a:lumMod val="75000"/>
                  </a:schemeClr>
                </a:solidFill>
                <a:latin typeface="+mj-lt"/>
              </a:rPr>
              <a:t>  </a:t>
            </a:r>
            <a:endParaRPr lang="en-US" dirty="0">
              <a:solidFill>
                <a:schemeClr val="accent2">
                  <a:lumMod val="75000"/>
                </a:schemeClr>
              </a:solidFill>
              <a:latin typeface="+mj-lt"/>
            </a:endParaRPr>
          </a:p>
          <a:p>
            <a:pPr marL="342900" lvl="1" indent="0">
              <a:buNone/>
            </a:pPr>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
        <p:nvSpPr>
          <p:cNvPr id="5" name="Rectangle 4"/>
          <p:cNvSpPr/>
          <p:nvPr/>
        </p:nvSpPr>
        <p:spPr>
          <a:xfrm>
            <a:off x="2362199" y="4629196"/>
            <a:ext cx="3117273" cy="276999"/>
          </a:xfrm>
          <a:prstGeom prst="rect">
            <a:avLst/>
          </a:prstGeom>
        </p:spPr>
        <p:txBody>
          <a:bodyPr wrap="square">
            <a:spAutoFit/>
          </a:bodyPr>
          <a:lstStyle/>
          <a:p>
            <a:r>
              <a:rPr lang="en-US" sz="1200" b="1" dirty="0">
                <a:solidFill>
                  <a:srgbClr val="00B050"/>
                </a:solidFill>
                <a:latin typeface="+mj-lt"/>
              </a:rPr>
              <a:t>Example </a:t>
            </a:r>
            <a:r>
              <a:rPr lang="en-US" sz="1200" b="1" dirty="0">
                <a:solidFill>
                  <a:srgbClr val="00B050"/>
                </a:solidFill>
                <a:latin typeface="+mj-lt"/>
              </a:rPr>
              <a:t>5</a:t>
            </a:r>
            <a:r>
              <a:rPr lang="en-US" sz="1200" b="1" dirty="0" smtClean="0">
                <a:solidFill>
                  <a:srgbClr val="00B050"/>
                </a:solidFill>
                <a:latin typeface="+mj-lt"/>
              </a:rPr>
              <a:t> </a:t>
            </a:r>
            <a:r>
              <a:rPr lang="en-US" sz="1200" b="1" dirty="0">
                <a:solidFill>
                  <a:srgbClr val="00B050"/>
                </a:solidFill>
                <a:latin typeface="+mj-lt"/>
              </a:rPr>
              <a:t>– </a:t>
            </a:r>
            <a:r>
              <a:rPr lang="en-US" sz="1200" b="1" dirty="0" smtClean="0">
                <a:solidFill>
                  <a:srgbClr val="00B050"/>
                </a:solidFill>
                <a:latin typeface="+mj-lt"/>
              </a:rPr>
              <a:t>Create mixed partitions</a:t>
            </a:r>
            <a:endParaRPr lang="en-US" sz="1200" b="1" dirty="0">
              <a:solidFill>
                <a:srgbClr val="00B050"/>
              </a:solidFill>
              <a:latin typeface="+mj-lt"/>
            </a:endParaRPr>
          </a:p>
        </p:txBody>
      </p:sp>
    </p:spTree>
    <p:extLst>
      <p:ext uri="{BB962C8B-B14F-4D97-AF65-F5344CB8AC3E}">
        <p14:creationId xmlns:p14="http://schemas.microsoft.com/office/powerpoint/2010/main" val="3205653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Key Value vs Database</a:t>
            </a:r>
            <a:endParaRPr lang="en-US" dirty="0">
              <a:solidFill>
                <a:srgbClr val="0070C0"/>
              </a:solidFill>
            </a:endParaRPr>
          </a:p>
        </p:txBody>
      </p:sp>
      <p:sp>
        <p:nvSpPr>
          <p:cNvPr id="19" name="Content Placeholder 18"/>
          <p:cNvSpPr>
            <a:spLocks noGrp="1"/>
          </p:cNvSpPr>
          <p:nvPr>
            <p:ph idx="1"/>
          </p:nvPr>
        </p:nvSpPr>
        <p:spPr>
          <a:xfrm>
            <a:off x="178228" y="1386113"/>
            <a:ext cx="3602743" cy="265611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u="sng" dirty="0" smtClean="0">
                <a:solidFill>
                  <a:srgbClr val="00B050"/>
                </a:solidFill>
                <a:latin typeface="+mj-lt"/>
              </a:rPr>
              <a:t>PROS:</a:t>
            </a:r>
          </a:p>
          <a:p>
            <a:pPr marL="342900" lvl="1" indent="0">
              <a:buNone/>
            </a:pPr>
            <a:endParaRPr lang="en-US" dirty="0">
              <a:solidFill>
                <a:schemeClr val="accent2">
                  <a:lumMod val="75000"/>
                </a:schemeClr>
              </a:solidFill>
              <a:latin typeface="+mj-lt"/>
            </a:endParaRPr>
          </a:p>
          <a:p>
            <a:pPr lvl="1"/>
            <a:r>
              <a:rPr lang="en-US" dirty="0" smtClean="0">
                <a:solidFill>
                  <a:schemeClr val="accent2">
                    <a:lumMod val="75000"/>
                  </a:schemeClr>
                </a:solidFill>
                <a:latin typeface="+mj-lt"/>
              </a:rPr>
              <a:t>Relatively inexpensive</a:t>
            </a:r>
          </a:p>
          <a:p>
            <a:pPr lvl="1"/>
            <a:r>
              <a:rPr lang="en-US" dirty="0" smtClean="0">
                <a:solidFill>
                  <a:schemeClr val="accent2">
                    <a:lumMod val="75000"/>
                  </a:schemeClr>
                </a:solidFill>
                <a:latin typeface="+mj-lt"/>
              </a:rPr>
              <a:t>Can store TB of structured data</a:t>
            </a:r>
          </a:p>
          <a:p>
            <a:pPr lvl="1"/>
            <a:r>
              <a:rPr lang="en-US" dirty="0" smtClean="0">
                <a:solidFill>
                  <a:schemeClr val="accent2">
                    <a:lumMod val="75000"/>
                  </a:schemeClr>
                </a:solidFill>
                <a:latin typeface="+mj-lt"/>
              </a:rPr>
              <a:t>Data can be de-normalized</a:t>
            </a:r>
          </a:p>
          <a:p>
            <a:pPr lvl="1"/>
            <a:r>
              <a:rPr lang="en-US" dirty="0" smtClean="0">
                <a:solidFill>
                  <a:schemeClr val="accent2">
                    <a:lumMod val="75000"/>
                  </a:schemeClr>
                </a:solidFill>
                <a:latin typeface="+mj-lt"/>
              </a:rPr>
              <a:t>Ideal for web or mobile apps</a:t>
            </a:r>
          </a:p>
          <a:p>
            <a:pPr lvl="1"/>
            <a:endParaRPr lang="en-US" dirty="0" smtClean="0">
              <a:solidFill>
                <a:schemeClr val="accent2">
                  <a:lumMod val="75000"/>
                </a:schemeClr>
              </a:solidFill>
              <a:latin typeface="+mj-lt"/>
            </a:endParaRPr>
          </a:p>
          <a:p>
            <a:pPr lvl="1"/>
            <a:endParaRPr lang="en-US" dirty="0">
              <a:solidFill>
                <a:schemeClr val="accent2">
                  <a:lumMod val="75000"/>
                </a:schemeClr>
              </a:solidFill>
              <a:latin typeface="+mj-lt"/>
            </a:endParaRPr>
          </a:p>
          <a:p>
            <a:pPr lvl="1"/>
            <a:endParaRPr lang="en-US" dirty="0" smtClean="0">
              <a:solidFill>
                <a:schemeClr val="accent2">
                  <a:lumMod val="75000"/>
                </a:schemeClr>
              </a:solidFill>
              <a:latin typeface="+mj-lt"/>
            </a:endParaRPr>
          </a:p>
          <a:p>
            <a:pPr marL="342900" lvl="1" indent="0">
              <a:buNone/>
            </a:pPr>
            <a:endParaRPr lang="en-US" dirty="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  </a:t>
            </a:r>
            <a:endParaRPr lang="en-US" dirty="0">
              <a:solidFill>
                <a:schemeClr val="accent2">
                  <a:lumMod val="75000"/>
                </a:schemeClr>
              </a:solidFill>
              <a:latin typeface="+mj-lt"/>
            </a:endParaRPr>
          </a:p>
          <a:p>
            <a:pPr marL="342900" lvl="1" indent="0">
              <a:buNone/>
            </a:pPr>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
        <p:nvSpPr>
          <p:cNvPr id="6" name="Content Placeholder 18"/>
          <p:cNvSpPr txBox="1">
            <a:spLocks/>
          </p:cNvSpPr>
          <p:nvPr/>
        </p:nvSpPr>
        <p:spPr>
          <a:xfrm>
            <a:off x="3917205" y="1386113"/>
            <a:ext cx="3602743" cy="2656115"/>
          </a:xfrm>
          <a:prstGeom prst="rect">
            <a:avLst/>
          </a:prstGeom>
        </p:spPr>
        <p:txBody>
          <a:bodyPr vert="horz" lIns="91440" tIns="45720" rIns="91440" bIns="45720" rtlCol="0">
            <a:noAutofit/>
          </a:bodyPr>
          <a:lstStyle>
            <a:lvl1pPr marL="257175" indent="-257175" algn="l" defTabSz="685800" rtl="0" eaLnBrk="1" latinLnBrk="0" hangingPunct="1">
              <a:lnSpc>
                <a:spcPct val="90000"/>
              </a:lnSpc>
              <a:spcBef>
                <a:spcPts val="750"/>
              </a:spcBef>
              <a:buFont typeface="Wingdings" charset="2"/>
              <a:buChar char="§"/>
              <a:defRPr sz="2100" kern="1200">
                <a:solidFill>
                  <a:schemeClr val="tx2"/>
                </a:solidFill>
                <a:latin typeface="Verdana" charset="0"/>
                <a:ea typeface="Verdana" charset="0"/>
                <a:cs typeface="Verdana" charset="0"/>
              </a:defRPr>
            </a:lvl1pPr>
            <a:lvl2pPr marL="557213" indent="-214313" algn="l" defTabSz="685800" rtl="0" eaLnBrk="1" latinLnBrk="0" hangingPunct="1">
              <a:lnSpc>
                <a:spcPct val="90000"/>
              </a:lnSpc>
              <a:spcBef>
                <a:spcPts val="375"/>
              </a:spcBef>
              <a:buFont typeface="Wingdings" charset="2"/>
              <a:buChar char="§"/>
              <a:defRPr sz="1800" kern="1200">
                <a:solidFill>
                  <a:srgbClr val="474947"/>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Wingdings" charset="2"/>
              <a:buChar char="§"/>
              <a:defRPr sz="1500" kern="1200">
                <a:solidFill>
                  <a:srgbClr val="474947"/>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Wingdings" charset="2"/>
              <a:buChar char="§"/>
              <a:defRPr sz="1350" kern="1200">
                <a:solidFill>
                  <a:srgbClr val="474947"/>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Wingdings" charset="2"/>
              <a:buNone/>
            </a:pPr>
            <a:endParaRPr lang="en-US" sz="1200" dirty="0" smtClean="0">
              <a:solidFill>
                <a:schemeClr val="accent2">
                  <a:lumMod val="75000"/>
                </a:schemeClr>
              </a:solidFill>
              <a:latin typeface="+mj-lt"/>
            </a:endParaRPr>
          </a:p>
          <a:p>
            <a:pPr marL="342900" lvl="1" indent="0">
              <a:buFont typeface="Wingdings" charset="2"/>
              <a:buNone/>
            </a:pPr>
            <a:r>
              <a:rPr lang="en-US" u="sng" dirty="0" smtClean="0">
                <a:solidFill>
                  <a:srgbClr val="00B050"/>
                </a:solidFill>
                <a:latin typeface="+mj-lt"/>
              </a:rPr>
              <a:t>CONS:</a:t>
            </a:r>
          </a:p>
          <a:p>
            <a:pPr marL="342900" lvl="1" indent="0">
              <a:buFont typeface="Wingdings" charset="2"/>
              <a:buNone/>
            </a:pPr>
            <a:endParaRPr lang="en-US" dirty="0" smtClean="0">
              <a:solidFill>
                <a:schemeClr val="accent2">
                  <a:lumMod val="75000"/>
                </a:schemeClr>
              </a:solidFill>
              <a:latin typeface="+mj-lt"/>
            </a:endParaRPr>
          </a:p>
          <a:p>
            <a:pPr lvl="1"/>
            <a:r>
              <a:rPr lang="en-US" dirty="0" smtClean="0">
                <a:solidFill>
                  <a:schemeClr val="accent2">
                    <a:lumMod val="75000"/>
                  </a:schemeClr>
                </a:solidFill>
                <a:latin typeface="+mj-lt"/>
              </a:rPr>
              <a:t>No support for constraints</a:t>
            </a:r>
          </a:p>
          <a:p>
            <a:pPr lvl="1"/>
            <a:r>
              <a:rPr lang="en-US" dirty="0" smtClean="0">
                <a:solidFill>
                  <a:schemeClr val="accent2">
                    <a:lumMod val="75000"/>
                  </a:schemeClr>
                </a:solidFill>
                <a:latin typeface="+mj-lt"/>
              </a:rPr>
              <a:t>Can not perform calculations</a:t>
            </a:r>
          </a:p>
          <a:p>
            <a:pPr lvl="1"/>
            <a:r>
              <a:rPr lang="en-US" dirty="0" smtClean="0">
                <a:solidFill>
                  <a:schemeClr val="accent2">
                    <a:lumMod val="75000"/>
                  </a:schemeClr>
                </a:solidFill>
                <a:latin typeface="+mj-lt"/>
              </a:rPr>
              <a:t>Can not aggregate data</a:t>
            </a:r>
          </a:p>
          <a:p>
            <a:pPr lvl="1"/>
            <a:r>
              <a:rPr lang="en-US" dirty="0" smtClean="0">
                <a:solidFill>
                  <a:schemeClr val="accent2">
                    <a:lumMod val="75000"/>
                  </a:schemeClr>
                </a:solidFill>
                <a:latin typeface="+mj-lt"/>
              </a:rPr>
              <a:t>Not ideal for data analysis</a:t>
            </a:r>
          </a:p>
          <a:p>
            <a:pPr lvl="1"/>
            <a:endParaRPr lang="en-US" dirty="0" smtClean="0">
              <a:solidFill>
                <a:schemeClr val="accent2">
                  <a:lumMod val="75000"/>
                </a:schemeClr>
              </a:solidFill>
              <a:latin typeface="+mj-lt"/>
            </a:endParaRPr>
          </a:p>
          <a:p>
            <a:pPr lvl="1"/>
            <a:endParaRPr lang="en-US" dirty="0" smtClean="0">
              <a:solidFill>
                <a:schemeClr val="accent2">
                  <a:lumMod val="75000"/>
                </a:schemeClr>
              </a:solidFill>
              <a:latin typeface="+mj-lt"/>
            </a:endParaRPr>
          </a:p>
          <a:p>
            <a:pPr marL="342900" lvl="1" indent="0">
              <a:buFont typeface="Wingdings" charset="2"/>
              <a:buNone/>
            </a:pPr>
            <a:endParaRPr lang="en-US" dirty="0" smtClean="0">
              <a:solidFill>
                <a:schemeClr val="accent2">
                  <a:lumMod val="75000"/>
                </a:schemeClr>
              </a:solidFill>
              <a:latin typeface="+mj-lt"/>
            </a:endParaRPr>
          </a:p>
          <a:p>
            <a:pPr marL="342900" lvl="1" indent="0">
              <a:buFont typeface="Wingdings" charset="2"/>
              <a:buNone/>
            </a:pPr>
            <a:r>
              <a:rPr lang="en-US" dirty="0" smtClean="0">
                <a:solidFill>
                  <a:schemeClr val="accent2">
                    <a:lumMod val="75000"/>
                  </a:schemeClr>
                </a:solidFill>
                <a:latin typeface="+mj-lt"/>
              </a:rPr>
              <a:t>  </a:t>
            </a:r>
          </a:p>
          <a:p>
            <a:pPr marL="342900" lvl="1" indent="0">
              <a:buFont typeface="Wingdings" charset="2"/>
              <a:buNone/>
            </a:pPr>
            <a:endParaRPr lang="en-US" sz="2400" dirty="0" smtClean="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smtClean="0">
              <a:latin typeface="Arial"/>
              <a:ea typeface="+mn-ea"/>
              <a:cs typeface="+mn-cs"/>
            </a:endParaRPr>
          </a:p>
          <a:p>
            <a:pPr lvl="1"/>
            <a:endParaRPr lang="en-US" dirty="0" smtClean="0"/>
          </a:p>
        </p:txBody>
      </p:sp>
    </p:spTree>
    <p:extLst>
      <p:ext uri="{BB962C8B-B14F-4D97-AF65-F5344CB8AC3E}">
        <p14:creationId xmlns:p14="http://schemas.microsoft.com/office/powerpoint/2010/main" val="4228431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Summary</a:t>
            </a:r>
            <a:endParaRPr lang="en-US" dirty="0">
              <a:solidFill>
                <a:srgbClr val="0070C0"/>
              </a:solidFill>
            </a:endParaRP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a:solidFill>
                  <a:schemeClr val="accent2">
                    <a:lumMod val="75000"/>
                  </a:schemeClr>
                </a:solidFill>
                <a:latin typeface="+mj-lt"/>
              </a:rPr>
              <a:t>Some technical problems lend themselves to storing and retrieving data from a relational database management system (RDBMS</a:t>
            </a:r>
            <a:r>
              <a:rPr lang="en-US" dirty="0" smtClean="0">
                <a:solidFill>
                  <a:schemeClr val="accent2">
                    <a:lumMod val="75000"/>
                  </a:schemeClr>
                </a:solidFill>
                <a:latin typeface="+mj-lt"/>
              </a:rPr>
              <a:t>).</a:t>
            </a:r>
          </a:p>
          <a:p>
            <a:pPr marL="342900" lvl="1" indent="0">
              <a:buNone/>
            </a:pPr>
            <a:endParaRPr lang="en-US"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Other </a:t>
            </a:r>
            <a:r>
              <a:rPr lang="en-US" dirty="0">
                <a:solidFill>
                  <a:schemeClr val="accent2">
                    <a:lumMod val="75000"/>
                  </a:schemeClr>
                </a:solidFill>
                <a:latin typeface="+mj-lt"/>
              </a:rPr>
              <a:t>technical problems do not lend themselves to storing and retrieving data from a predefined table</a:t>
            </a:r>
            <a:r>
              <a:rPr lang="en-US" dirty="0" smtClean="0">
                <a:solidFill>
                  <a:schemeClr val="accent2">
                    <a:lumMod val="75000"/>
                  </a:schemeClr>
                </a:solidFill>
                <a:latin typeface="+mj-lt"/>
              </a:rPr>
              <a:t>.</a:t>
            </a:r>
          </a:p>
          <a:p>
            <a:pPr marL="342900" lvl="1" indent="0">
              <a:buNone/>
            </a:pPr>
            <a:endParaRPr lang="en-US" dirty="0" smtClean="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Today we talk about the four typical “Not Only SQL” offerings:  key-value store, document store, graph store and column store.</a:t>
            </a:r>
          </a:p>
          <a:p>
            <a:pPr marL="342900" lvl="1" indent="0">
              <a:buNone/>
            </a:pPr>
            <a:endParaRPr lang="en-US" dirty="0">
              <a:solidFill>
                <a:schemeClr val="accent2">
                  <a:lumMod val="75000"/>
                </a:schemeClr>
              </a:solidFill>
              <a:latin typeface="+mj-lt"/>
            </a:endParaRPr>
          </a:p>
          <a:p>
            <a:pPr marL="342900" lvl="1" indent="0">
              <a:buNone/>
            </a:pPr>
            <a:r>
              <a:rPr lang="en-US" dirty="0" smtClean="0">
                <a:solidFill>
                  <a:schemeClr val="accent2">
                    <a:lumMod val="75000"/>
                  </a:schemeClr>
                </a:solidFill>
                <a:latin typeface="+mj-lt"/>
              </a:rPr>
              <a:t>Consider using Azure Table Storage if your business problem fits the use case.</a:t>
            </a:r>
            <a:endParaRPr lang="en-US" dirty="0">
              <a:solidFill>
                <a:schemeClr val="accent2">
                  <a:lumMod val="75000"/>
                </a:schemeClr>
              </a:solidFill>
              <a:latin typeface="+mj-lt"/>
            </a:endParaRPr>
          </a:p>
          <a:p>
            <a:pPr marL="342900" lvl="1" indent="0">
              <a:buNone/>
            </a:pPr>
            <a:endParaRPr lang="en-US" sz="1400" dirty="0">
              <a:solidFill>
                <a:schemeClr val="accent2">
                  <a:lumMod val="75000"/>
                </a:schemeClr>
              </a:solidFill>
              <a:latin typeface="+mj-lt"/>
            </a:endParaRPr>
          </a:p>
        </p:txBody>
      </p:sp>
    </p:spTree>
    <p:extLst>
      <p:ext uri="{BB962C8B-B14F-4D97-AF65-F5344CB8AC3E}">
        <p14:creationId xmlns:p14="http://schemas.microsoft.com/office/powerpoint/2010/main" val="3637242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Target Audience</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lvl="1"/>
            <a:r>
              <a:rPr lang="en-US" sz="2000" dirty="0" smtClean="0">
                <a:solidFill>
                  <a:schemeClr val="accent2">
                    <a:lumMod val="75000"/>
                  </a:schemeClr>
                </a:solidFill>
                <a:latin typeface="+mj-lt"/>
              </a:rPr>
              <a:t>Developers</a:t>
            </a:r>
            <a:endParaRPr lang="en-US" sz="2000" dirty="0" smtClean="0">
              <a:solidFill>
                <a:schemeClr val="accent2">
                  <a:lumMod val="75000"/>
                </a:schemeClr>
              </a:solidFill>
              <a:latin typeface="+mj-lt"/>
            </a:endParaRPr>
          </a:p>
          <a:p>
            <a:pPr lvl="2">
              <a:buNone/>
            </a:pPr>
            <a:r>
              <a:rPr lang="en-US" sz="2000" dirty="0" smtClean="0">
                <a:solidFill>
                  <a:schemeClr val="accent2">
                    <a:lumMod val="75000"/>
                  </a:schemeClr>
                </a:solidFill>
                <a:latin typeface="+mj-lt"/>
              </a:rPr>
              <a:t>Solid understanding of what a key-value store gives you.  How to create, read, update and delete entities (records).</a:t>
            </a:r>
            <a:endParaRPr lang="en-US" sz="2000" dirty="0">
              <a:solidFill>
                <a:schemeClr val="accent2">
                  <a:lumMod val="75000"/>
                </a:schemeClr>
              </a:solidFill>
              <a:latin typeface="+mj-lt"/>
            </a:endParaRPr>
          </a:p>
          <a:p>
            <a:pPr lvl="1"/>
            <a:endParaRPr lang="en-US" sz="20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Azure Administrators</a:t>
            </a:r>
            <a:endParaRPr lang="en-US" sz="2000" dirty="0" smtClean="0">
              <a:solidFill>
                <a:schemeClr val="accent2">
                  <a:lumMod val="75000"/>
                </a:schemeClr>
              </a:solidFill>
              <a:latin typeface="+mj-lt"/>
            </a:endParaRPr>
          </a:p>
          <a:p>
            <a:pPr lvl="2">
              <a:buNone/>
            </a:pPr>
            <a:r>
              <a:rPr lang="en-US" sz="2000" dirty="0">
                <a:solidFill>
                  <a:schemeClr val="accent2">
                    <a:lumMod val="75000"/>
                  </a:schemeClr>
                </a:solidFill>
                <a:latin typeface="+mj-lt"/>
              </a:rPr>
              <a:t>How to use PowerShell to create and manage various Azure objects.</a:t>
            </a:r>
          </a:p>
          <a:p>
            <a:pPr lvl="1"/>
            <a:endParaRPr lang="en-US" sz="2400" dirty="0" smtClean="0">
              <a:solidFill>
                <a:schemeClr val="accent2">
                  <a:lumMod val="75000"/>
                </a:schemeClr>
              </a:solidFill>
              <a:latin typeface="+mj-lt"/>
            </a:endParaRPr>
          </a:p>
        </p:txBody>
      </p:sp>
    </p:spTree>
    <p:extLst>
      <p:ext uri="{BB962C8B-B14F-4D97-AF65-F5344CB8AC3E}">
        <p14:creationId xmlns:p14="http://schemas.microsoft.com/office/powerpoint/2010/main" val="4222057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References</a:t>
            </a:r>
            <a:endParaRPr lang="en-US" dirty="0">
              <a:solidFill>
                <a:srgbClr val="0070C0"/>
              </a:solidFill>
            </a:endParaRPr>
          </a:p>
        </p:txBody>
      </p:sp>
      <p:sp>
        <p:nvSpPr>
          <p:cNvPr id="19" name="Content Placeholder 18"/>
          <p:cNvSpPr>
            <a:spLocks noGrp="1"/>
          </p:cNvSpPr>
          <p:nvPr>
            <p:ph idx="1"/>
          </p:nvPr>
        </p:nvSpPr>
        <p:spPr>
          <a:xfrm>
            <a:off x="190396" y="1066800"/>
            <a:ext cx="8108477" cy="3318163"/>
          </a:xfrm>
        </p:spPr>
        <p:txBody>
          <a:bodyPr>
            <a:noAutofit/>
          </a:bodyPr>
          <a:lstStyle/>
          <a:p>
            <a:pPr lvl="1"/>
            <a:r>
              <a:rPr lang="en-US" sz="1400" dirty="0"/>
              <a:t>Table Storage Data Model</a:t>
            </a:r>
          </a:p>
          <a:p>
            <a:pPr marL="457200" lvl="1" indent="0">
              <a:buNone/>
            </a:pPr>
            <a:r>
              <a:rPr lang="en-US" sz="1400" dirty="0">
                <a:hlinkClick r:id="rId2"/>
              </a:rPr>
              <a:t>https://</a:t>
            </a:r>
            <a:r>
              <a:rPr lang="en-US" sz="1400" dirty="0" smtClean="0">
                <a:hlinkClick r:id="rId2"/>
              </a:rPr>
              <a:t>docs.microsoft.com/en-us/rest/api/storageservices/Understanding-the-Table-Service-Data-Model</a:t>
            </a:r>
            <a:endParaRPr lang="en-US" sz="1400" dirty="0" smtClean="0"/>
          </a:p>
          <a:p>
            <a:pPr marL="457200" lvl="1" indent="0">
              <a:buNone/>
            </a:pPr>
            <a:endParaRPr lang="en-US" sz="800" dirty="0"/>
          </a:p>
          <a:p>
            <a:pPr lvl="1"/>
            <a:r>
              <a:rPr lang="en-US" sz="1400" dirty="0" smtClean="0"/>
              <a:t>Community PowerShell Module</a:t>
            </a:r>
            <a:endParaRPr lang="en-US" sz="1400" dirty="0"/>
          </a:p>
          <a:p>
            <a:pPr marL="457200" lvl="1" indent="0">
              <a:buNone/>
            </a:pPr>
            <a:r>
              <a:rPr lang="en-US" sz="1400" dirty="0">
                <a:hlinkClick r:id="rId3"/>
              </a:rPr>
              <a:t>https://blogs.technet.microsoft.com/paulomarques/2017/01/17/working-with-azure-storage-tables-from-powershell</a:t>
            </a:r>
            <a:r>
              <a:rPr lang="en-US" sz="1400" dirty="0" smtClean="0">
                <a:hlinkClick r:id="rId3"/>
              </a:rPr>
              <a:t>/</a:t>
            </a:r>
            <a:endParaRPr lang="en-US" sz="1400" dirty="0" smtClean="0"/>
          </a:p>
          <a:p>
            <a:pPr marL="457200" lvl="1" indent="0">
              <a:buNone/>
            </a:pPr>
            <a:endParaRPr lang="en-US" sz="800" dirty="0"/>
          </a:p>
          <a:p>
            <a:pPr lvl="1"/>
            <a:r>
              <a:rPr lang="en-US" sz="1400" dirty="0" smtClean="0"/>
              <a:t>Azure Storage Explorer</a:t>
            </a:r>
            <a:endParaRPr lang="en-US" sz="1400" dirty="0"/>
          </a:p>
          <a:p>
            <a:pPr marL="457200" lvl="1" indent="0">
              <a:buNone/>
            </a:pPr>
            <a:r>
              <a:rPr lang="en-US" sz="1400" dirty="0">
                <a:hlinkClick r:id="rId4"/>
              </a:rPr>
              <a:t>https://azure.microsoft.com/en-us/features/storage-explorer</a:t>
            </a:r>
            <a:r>
              <a:rPr lang="en-US" sz="1400" dirty="0" smtClean="0">
                <a:hlinkClick r:id="rId4"/>
              </a:rPr>
              <a:t>/</a:t>
            </a:r>
            <a:endParaRPr lang="en-US" sz="1400" dirty="0" smtClean="0"/>
          </a:p>
          <a:p>
            <a:pPr marL="457200" lvl="1" indent="0">
              <a:buNone/>
            </a:pPr>
            <a:endParaRPr lang="en-US" sz="800" dirty="0" smtClean="0"/>
          </a:p>
          <a:p>
            <a:pPr lvl="1"/>
            <a:r>
              <a:rPr lang="en-US" sz="1400" dirty="0"/>
              <a:t>Nagle Algorithm</a:t>
            </a:r>
          </a:p>
          <a:p>
            <a:pPr marL="457200" lvl="1" indent="0">
              <a:buNone/>
            </a:pPr>
            <a:r>
              <a:rPr lang="en-US" sz="1400" dirty="0">
                <a:hlinkClick r:id="rId5"/>
              </a:rPr>
              <a:t>https://blogs.msdn.microsoft.com/windowsazurestorage/2010/06/25/nagles-algorithm-is-not-friendly-towards-small-requests/</a:t>
            </a:r>
            <a:endParaRPr lang="en-US" sz="1400" dirty="0"/>
          </a:p>
          <a:p>
            <a:pPr marL="457200" lvl="1" indent="0">
              <a:buNone/>
            </a:pPr>
            <a:endParaRPr lang="en-US" sz="1400" dirty="0" smtClean="0"/>
          </a:p>
          <a:p>
            <a:pPr marL="457200" lvl="1" indent="0">
              <a:buNone/>
            </a:pPr>
            <a:endParaRPr lang="en-US" sz="800" dirty="0" smtClean="0"/>
          </a:p>
          <a:p>
            <a:pPr marL="457200" lvl="1" indent="0">
              <a:buNone/>
            </a:pPr>
            <a:endParaRPr lang="en-US" sz="800" dirty="0" smtClean="0"/>
          </a:p>
          <a:p>
            <a:pPr marL="457200" lvl="1" indent="0">
              <a:buNone/>
            </a:pPr>
            <a:endParaRPr lang="en-US" sz="800" dirty="0"/>
          </a:p>
          <a:p>
            <a:pPr marL="457200" lvl="1" indent="0">
              <a:buNone/>
            </a:pPr>
            <a:endParaRPr lang="en-US" sz="1400" dirty="0"/>
          </a:p>
        </p:txBody>
      </p:sp>
      <p:sp>
        <p:nvSpPr>
          <p:cNvPr id="22" name="Slide Number Placeholder 5"/>
          <p:cNvSpPr txBox="1">
            <a:spLocks/>
          </p:cNvSpPr>
          <p:nvPr/>
        </p:nvSpPr>
        <p:spPr>
          <a:xfrm>
            <a:off x="1314145" y="4715178"/>
            <a:ext cx="395810" cy="273844"/>
          </a:xfrm>
          <a:prstGeom prst="rect">
            <a:avLst/>
          </a:prstGeom>
        </p:spPr>
        <p:txBody>
          <a:bodyPr vert="horz" lIns="68580" tIns="34290" rIns="68580" bIns="3429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smtClean="0"/>
              <a:t>|  </a:t>
            </a:r>
            <a:endParaRPr lang="en-US" sz="825" dirty="0"/>
          </a:p>
        </p:txBody>
      </p:sp>
    </p:spTree>
    <p:extLst>
      <p:ext uri="{BB962C8B-B14F-4D97-AF65-F5344CB8AC3E}">
        <p14:creationId xmlns:p14="http://schemas.microsoft.com/office/powerpoint/2010/main" val="2322656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References (cont.)</a:t>
            </a:r>
            <a:endParaRPr lang="en-US" dirty="0">
              <a:solidFill>
                <a:srgbClr val="0070C0"/>
              </a:solidFill>
            </a:endParaRPr>
          </a:p>
        </p:txBody>
      </p:sp>
      <p:sp>
        <p:nvSpPr>
          <p:cNvPr id="19" name="Content Placeholder 18"/>
          <p:cNvSpPr>
            <a:spLocks noGrp="1"/>
          </p:cNvSpPr>
          <p:nvPr>
            <p:ph idx="1"/>
          </p:nvPr>
        </p:nvSpPr>
        <p:spPr>
          <a:xfrm>
            <a:off x="190396" y="1246909"/>
            <a:ext cx="8108477" cy="2618510"/>
          </a:xfrm>
        </p:spPr>
        <p:txBody>
          <a:bodyPr>
            <a:noAutofit/>
          </a:bodyPr>
          <a:lstStyle/>
          <a:p>
            <a:pPr lvl="1"/>
            <a:r>
              <a:rPr lang="en-US" sz="1400" dirty="0" smtClean="0"/>
              <a:t>X-Box &amp; Table Storage</a:t>
            </a:r>
            <a:endParaRPr lang="en-US" sz="1400" dirty="0"/>
          </a:p>
          <a:p>
            <a:pPr marL="457200" lvl="1" indent="0">
              <a:buNone/>
            </a:pPr>
            <a:r>
              <a:rPr lang="en-US" sz="1400" dirty="0">
                <a:hlinkClick r:id="rId2"/>
              </a:rPr>
              <a:t>https://</a:t>
            </a:r>
            <a:r>
              <a:rPr lang="en-US" sz="1400" dirty="0" smtClean="0">
                <a:hlinkClick r:id="rId2"/>
              </a:rPr>
              <a:t>customers.microsoft.com/en-us/story/xbox-improves-services-and-delivery-speed-by-playing-g</a:t>
            </a:r>
            <a:endParaRPr lang="en-US" sz="1400" dirty="0" smtClean="0"/>
          </a:p>
          <a:p>
            <a:pPr marL="457200" lvl="1" indent="0">
              <a:buNone/>
            </a:pPr>
            <a:endParaRPr lang="en-US" sz="1400" dirty="0" smtClean="0"/>
          </a:p>
          <a:p>
            <a:pPr lvl="1"/>
            <a:r>
              <a:rPr lang="en-US" sz="1400" dirty="0"/>
              <a:t>Cosmos DB </a:t>
            </a:r>
            <a:r>
              <a:rPr lang="en-US" sz="1400" dirty="0" smtClean="0"/>
              <a:t>– Table storage offering</a:t>
            </a:r>
            <a:endParaRPr lang="en-US" sz="1400" dirty="0"/>
          </a:p>
          <a:p>
            <a:pPr marL="457200" lvl="1" indent="0">
              <a:buNone/>
            </a:pPr>
            <a:r>
              <a:rPr lang="en-US" sz="1400" dirty="0">
                <a:hlinkClick r:id="rId3"/>
              </a:rPr>
              <a:t>https://docs.microsoft.com/en-us/azure/cosmos-db/table-storage-how-to-use-powershell</a:t>
            </a:r>
            <a:endParaRPr lang="en-US" sz="1400" dirty="0"/>
          </a:p>
          <a:p>
            <a:pPr marL="457200" lvl="1" indent="0">
              <a:buNone/>
            </a:pPr>
            <a:endParaRPr lang="en-US" sz="1400" dirty="0"/>
          </a:p>
          <a:p>
            <a:pPr lvl="1"/>
            <a:r>
              <a:rPr lang="en-US" sz="1400" dirty="0" smtClean="0"/>
              <a:t>Cosmos DB – Table storage design guide</a:t>
            </a:r>
            <a:endParaRPr lang="en-US" sz="1400" dirty="0"/>
          </a:p>
          <a:p>
            <a:pPr marL="457200" lvl="1" indent="0">
              <a:buNone/>
            </a:pPr>
            <a:r>
              <a:rPr lang="en-US" sz="1400" dirty="0">
                <a:hlinkClick r:id="rId4"/>
              </a:rPr>
              <a:t>https://</a:t>
            </a:r>
            <a:r>
              <a:rPr lang="en-US" sz="1400" dirty="0" smtClean="0">
                <a:hlinkClick r:id="rId4"/>
              </a:rPr>
              <a:t>docs.microsoft.com/en-us/azure/cosmos-db/table-storage-design-guide</a:t>
            </a:r>
            <a:endParaRPr lang="en-US" sz="1400" dirty="0" smtClean="0"/>
          </a:p>
          <a:p>
            <a:pPr marL="457200" lvl="1" indent="0">
              <a:buNone/>
            </a:pPr>
            <a:r>
              <a:rPr lang="en-US" sz="1400" dirty="0"/>
              <a:t/>
            </a:r>
            <a:br>
              <a:rPr lang="en-US" sz="1400" dirty="0"/>
            </a:br>
            <a:endParaRPr lang="en-US" sz="1400" dirty="0"/>
          </a:p>
        </p:txBody>
      </p:sp>
      <p:sp>
        <p:nvSpPr>
          <p:cNvPr id="22" name="Slide Number Placeholder 5"/>
          <p:cNvSpPr txBox="1">
            <a:spLocks/>
          </p:cNvSpPr>
          <p:nvPr/>
        </p:nvSpPr>
        <p:spPr>
          <a:xfrm>
            <a:off x="1314145" y="4715178"/>
            <a:ext cx="395810" cy="273844"/>
          </a:xfrm>
          <a:prstGeom prst="rect">
            <a:avLst/>
          </a:prstGeom>
        </p:spPr>
        <p:txBody>
          <a:bodyPr vert="horz" lIns="68580" tIns="34290" rIns="68580" bIns="3429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smtClean="0"/>
              <a:t>|  </a:t>
            </a:r>
            <a:endParaRPr lang="en-US" sz="825" dirty="0"/>
          </a:p>
        </p:txBody>
      </p:sp>
    </p:spTree>
    <p:extLst>
      <p:ext uri="{BB962C8B-B14F-4D97-AF65-F5344CB8AC3E}">
        <p14:creationId xmlns:p14="http://schemas.microsoft.com/office/powerpoint/2010/main" val="2384482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Biography</a:t>
            </a:r>
            <a:endParaRPr lang="en-US" dirty="0">
              <a:solidFill>
                <a:srgbClr val="0070C0"/>
              </a:solidFill>
            </a:endParaRPr>
          </a:p>
        </p:txBody>
      </p:sp>
      <p:sp>
        <p:nvSpPr>
          <p:cNvPr id="19" name="Content Placeholder 18"/>
          <p:cNvSpPr>
            <a:spLocks noGrp="1"/>
          </p:cNvSpPr>
          <p:nvPr>
            <p:ph idx="1"/>
          </p:nvPr>
        </p:nvSpPr>
        <p:spPr>
          <a:xfrm>
            <a:off x="190396" y="1246908"/>
            <a:ext cx="8108477" cy="3138055"/>
          </a:xfrm>
        </p:spPr>
        <p:txBody>
          <a:bodyPr>
            <a:normAutofit fontScale="85000" lnSpcReduction="20000"/>
          </a:bodyPr>
          <a:lstStyle/>
          <a:p>
            <a:pPr marL="342900" lvl="1" indent="0">
              <a:buNone/>
            </a:pPr>
            <a:r>
              <a:rPr lang="en-US" dirty="0" smtClean="0">
                <a:latin typeface="+mj-lt"/>
              </a:rPr>
              <a:t>John </a:t>
            </a:r>
            <a:r>
              <a:rPr lang="en-US" dirty="0">
                <a:latin typeface="+mj-lt"/>
              </a:rPr>
              <a:t>Miner is a Data Architect at Blue Metal helping corporations solve their business needs with various data platform solutions. </a:t>
            </a:r>
            <a:br>
              <a:rPr lang="en-US" dirty="0">
                <a:latin typeface="+mj-lt"/>
              </a:rPr>
            </a:br>
            <a:r>
              <a:rPr lang="en-US" dirty="0">
                <a:latin typeface="+mj-lt"/>
              </a:rPr>
              <a:t/>
            </a:r>
            <a:br>
              <a:rPr lang="en-US" dirty="0">
                <a:latin typeface="+mj-lt"/>
              </a:rPr>
            </a:br>
            <a:r>
              <a:rPr lang="en-US" dirty="0">
                <a:latin typeface="+mj-lt"/>
              </a:rPr>
              <a:t>He has over twenty five years of data processing experience, and his architecture expertise encompasses all phases of the software project life cycle, including design, development, implementation, and maintenance of systems. </a:t>
            </a:r>
            <a:br>
              <a:rPr lang="en-US" dirty="0">
                <a:latin typeface="+mj-lt"/>
              </a:rPr>
            </a:br>
            <a:r>
              <a:rPr lang="en-US" dirty="0">
                <a:latin typeface="+mj-lt"/>
              </a:rPr>
              <a:t/>
            </a:r>
            <a:br>
              <a:rPr lang="en-US" dirty="0">
                <a:latin typeface="+mj-lt"/>
              </a:rPr>
            </a:br>
            <a:r>
              <a:rPr lang="en-US" dirty="0">
                <a:latin typeface="+mj-lt"/>
              </a:rPr>
              <a:t>His credentials include undergraduate and graduate degrees in Computer Science from the University of Rhode Island. He has also earned certificates from Microsoft for Database Administration (MCDBA), System Administration (MCSA) and Data Management &amp; Analytics (MCSE). </a:t>
            </a:r>
            <a:br>
              <a:rPr lang="en-US" dirty="0">
                <a:latin typeface="+mj-lt"/>
              </a:rPr>
            </a:br>
            <a:r>
              <a:rPr lang="en-US" dirty="0">
                <a:latin typeface="+mj-lt"/>
              </a:rPr>
              <a:t/>
            </a:r>
            <a:br>
              <a:rPr lang="en-US" dirty="0">
                <a:latin typeface="+mj-lt"/>
              </a:rPr>
            </a:br>
            <a:r>
              <a:rPr lang="en-US" dirty="0">
                <a:latin typeface="+mj-lt"/>
              </a:rPr>
              <a:t>Before joining Blue Metal, John won the Data Platform MVP award in 2014 and 2015 for his outstanding contributions to the SQL Server community. </a:t>
            </a:r>
            <a:br>
              <a:rPr lang="en-US" dirty="0">
                <a:latin typeface="+mj-lt"/>
              </a:rPr>
            </a:br>
            <a:r>
              <a:rPr lang="en-US" dirty="0">
                <a:latin typeface="+mj-lt"/>
              </a:rPr>
              <a:t/>
            </a:r>
            <a:br>
              <a:rPr lang="en-US" dirty="0">
                <a:latin typeface="+mj-lt"/>
              </a:rPr>
            </a:br>
            <a:r>
              <a:rPr lang="en-US" dirty="0">
                <a:latin typeface="+mj-lt"/>
              </a:rPr>
              <a:t>When he is not busy talking to local user groups or writing blog entries on new technology, he spends time with his wife and daughter enjoying outdoor activities. Some of John’s hobbies include wood working projects, crafting a good beer and playing a game of chess. </a:t>
            </a:r>
            <a:br>
              <a:rPr lang="en-US" dirty="0">
                <a:latin typeface="+mj-lt"/>
              </a:rPr>
            </a:br>
            <a:endParaRPr lang="en-US" dirty="0">
              <a:latin typeface="+mj-lt"/>
            </a:endParaRPr>
          </a:p>
        </p:txBody>
      </p:sp>
      <p:sp>
        <p:nvSpPr>
          <p:cNvPr id="22" name="Slide Number Placeholder 5"/>
          <p:cNvSpPr txBox="1">
            <a:spLocks/>
          </p:cNvSpPr>
          <p:nvPr/>
        </p:nvSpPr>
        <p:spPr>
          <a:xfrm>
            <a:off x="1314145" y="4715178"/>
            <a:ext cx="395810" cy="273844"/>
          </a:xfrm>
          <a:prstGeom prst="rect">
            <a:avLst/>
          </a:prstGeom>
        </p:spPr>
        <p:txBody>
          <a:bodyPr vert="horz" lIns="68580" tIns="34290" rIns="68580" bIns="3429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25" dirty="0" smtClean="0"/>
              <a:t>|  </a:t>
            </a:r>
            <a:endParaRPr lang="en-US" sz="825" dirty="0"/>
          </a:p>
        </p:txBody>
      </p:sp>
    </p:spTree>
    <p:extLst>
      <p:ext uri="{BB962C8B-B14F-4D97-AF65-F5344CB8AC3E}">
        <p14:creationId xmlns:p14="http://schemas.microsoft.com/office/powerpoint/2010/main" val="576404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Subtitle 2"/>
          <p:cNvSpPr>
            <a:spLocks noGrp="1"/>
          </p:cNvSpPr>
          <p:nvPr>
            <p:ph type="subTitle" idx="1"/>
          </p:nvPr>
        </p:nvSpPr>
        <p:spPr/>
        <p:txBody>
          <a:bodyPr/>
          <a:lstStyle/>
          <a:p>
            <a:r>
              <a:rPr lang="en-US"/>
              <a:t>We look forward to working with you to manage business today and transform the future</a:t>
            </a:r>
          </a:p>
        </p:txBody>
      </p:sp>
    </p:spTree>
    <p:extLst>
      <p:ext uri="{BB962C8B-B14F-4D97-AF65-F5344CB8AC3E}">
        <p14:creationId xmlns:p14="http://schemas.microsoft.com/office/powerpoint/2010/main" val="1354204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How NoSQL came about</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dirty="0" smtClean="0"/>
          </a:p>
          <a:p>
            <a:pPr lvl="1"/>
            <a:r>
              <a:rPr lang="en-US" sz="1600" dirty="0">
                <a:solidFill>
                  <a:schemeClr val="accent2">
                    <a:lumMod val="75000"/>
                  </a:schemeClr>
                </a:solidFill>
                <a:latin typeface="+mj-lt"/>
              </a:rPr>
              <a:t>Some technical problems lend themselves to storing and retrieving data from a </a:t>
            </a:r>
            <a:r>
              <a:rPr lang="en-US" sz="1600" b="1" dirty="0">
                <a:solidFill>
                  <a:srgbClr val="C0167A"/>
                </a:solidFill>
                <a:latin typeface="+mj-lt"/>
              </a:rPr>
              <a:t>relational database management system </a:t>
            </a:r>
            <a:r>
              <a:rPr lang="en-US" sz="1600" dirty="0">
                <a:solidFill>
                  <a:schemeClr val="accent2">
                    <a:lumMod val="75000"/>
                  </a:schemeClr>
                </a:solidFill>
                <a:latin typeface="+mj-lt"/>
              </a:rPr>
              <a:t>(RDBMS).  Edgar </a:t>
            </a:r>
            <a:r>
              <a:rPr lang="en-US" sz="1600" dirty="0" err="1">
                <a:solidFill>
                  <a:schemeClr val="accent2">
                    <a:lumMod val="75000"/>
                  </a:schemeClr>
                </a:solidFill>
                <a:latin typeface="+mj-lt"/>
              </a:rPr>
              <a:t>Codd</a:t>
            </a:r>
            <a:r>
              <a:rPr lang="en-US" sz="1600" dirty="0">
                <a:solidFill>
                  <a:schemeClr val="accent2">
                    <a:lumMod val="75000"/>
                  </a:schemeClr>
                </a:solidFill>
                <a:latin typeface="+mj-lt"/>
              </a:rPr>
              <a:t> came up with the idea of a relational model when he was working at </a:t>
            </a:r>
            <a:r>
              <a:rPr lang="en-US" sz="1600" b="1" dirty="0">
                <a:solidFill>
                  <a:srgbClr val="C0167A"/>
                </a:solidFill>
                <a:latin typeface="+mj-lt"/>
              </a:rPr>
              <a:t>IBM</a:t>
            </a:r>
            <a:r>
              <a:rPr lang="en-US" sz="1600" dirty="0">
                <a:solidFill>
                  <a:schemeClr val="accent2">
                    <a:lumMod val="75000"/>
                  </a:schemeClr>
                </a:solidFill>
                <a:latin typeface="+mj-lt"/>
              </a:rPr>
              <a:t>’s San Jose Research Library in 1970.  The purpose of this model was to abstract the relational database so that it was not bound to any particular application.</a:t>
            </a:r>
          </a:p>
          <a:p>
            <a:pPr lvl="1"/>
            <a:endParaRPr lang="en-US" sz="1600" dirty="0">
              <a:solidFill>
                <a:schemeClr val="accent2">
                  <a:lumMod val="75000"/>
                </a:schemeClr>
              </a:solidFill>
              <a:latin typeface="+mj-lt"/>
            </a:endParaRPr>
          </a:p>
          <a:p>
            <a:pPr lvl="1"/>
            <a:r>
              <a:rPr lang="en-US" sz="1600" dirty="0">
                <a:solidFill>
                  <a:schemeClr val="accent2">
                    <a:lumMod val="75000"/>
                  </a:schemeClr>
                </a:solidFill>
                <a:latin typeface="+mj-lt"/>
              </a:rPr>
              <a:t>Other technical problems do not lend themselves to storing and retrieving data from a predefined table.  The popularity of </a:t>
            </a:r>
            <a:r>
              <a:rPr lang="en-US" sz="1600" b="1" dirty="0">
                <a:solidFill>
                  <a:srgbClr val="C0167A"/>
                </a:solidFill>
                <a:latin typeface="+mj-lt"/>
              </a:rPr>
              <a:t>NoSQL databases </a:t>
            </a:r>
            <a:r>
              <a:rPr lang="en-US" sz="1600" dirty="0">
                <a:solidFill>
                  <a:schemeClr val="accent2">
                    <a:lumMod val="75000"/>
                  </a:schemeClr>
                </a:solidFill>
                <a:latin typeface="+mj-lt"/>
              </a:rPr>
              <a:t>started with companies such as </a:t>
            </a:r>
            <a:r>
              <a:rPr lang="en-US" sz="1600" b="1" dirty="0">
                <a:solidFill>
                  <a:srgbClr val="C0167A"/>
                </a:solidFill>
                <a:latin typeface="+mj-lt"/>
              </a:rPr>
              <a:t>Facebook</a:t>
            </a:r>
            <a:r>
              <a:rPr lang="en-US" sz="1600" dirty="0">
                <a:solidFill>
                  <a:schemeClr val="accent2">
                    <a:lumMod val="75000"/>
                  </a:schemeClr>
                </a:solidFill>
                <a:latin typeface="+mj-lt"/>
              </a:rPr>
              <a:t>, </a:t>
            </a:r>
            <a:r>
              <a:rPr lang="en-US" sz="1600" b="1" dirty="0">
                <a:solidFill>
                  <a:srgbClr val="C0167A"/>
                </a:solidFill>
                <a:latin typeface="+mj-lt"/>
              </a:rPr>
              <a:t>Google</a:t>
            </a:r>
            <a:r>
              <a:rPr lang="en-US" sz="1600" dirty="0">
                <a:solidFill>
                  <a:schemeClr val="accent2">
                    <a:lumMod val="75000"/>
                  </a:schemeClr>
                </a:solidFill>
                <a:latin typeface="+mj-lt"/>
              </a:rPr>
              <a:t> and </a:t>
            </a:r>
            <a:r>
              <a:rPr lang="en-US" sz="1600" b="1" dirty="0">
                <a:solidFill>
                  <a:srgbClr val="C0167A"/>
                </a:solidFill>
                <a:latin typeface="+mj-lt"/>
              </a:rPr>
              <a:t>Amazon</a:t>
            </a:r>
            <a:r>
              <a:rPr lang="en-US" sz="1600" dirty="0">
                <a:solidFill>
                  <a:schemeClr val="accent2">
                    <a:lumMod val="75000"/>
                  </a:schemeClr>
                </a:solidFill>
                <a:latin typeface="+mj-lt"/>
              </a:rPr>
              <a:t> when working with big data problems and/or real time web applications.  This set of technology is coined “Not Only SQL” since they might support a SQL syntax for retrieving data.</a:t>
            </a:r>
            <a:endParaRPr lang="en-US" sz="1600" dirty="0">
              <a:solidFill>
                <a:schemeClr val="accent2">
                  <a:lumMod val="75000"/>
                </a:schemeClr>
              </a:solidFill>
              <a:latin typeface="+mj-lt"/>
            </a:endParaRPr>
          </a:p>
        </p:txBody>
      </p:sp>
    </p:spTree>
    <p:extLst>
      <p:ext uri="{BB962C8B-B14F-4D97-AF65-F5344CB8AC3E}">
        <p14:creationId xmlns:p14="http://schemas.microsoft.com/office/powerpoint/2010/main" val="4146325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Various NoSQL Offerings</a:t>
            </a:r>
            <a:endParaRPr lang="en-US" dirty="0">
              <a:solidFill>
                <a:srgbClr val="0070C0"/>
              </a:solidFill>
            </a:endParaRP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1600" dirty="0" smtClean="0">
                <a:solidFill>
                  <a:schemeClr val="accent2">
                    <a:lumMod val="75000"/>
                  </a:schemeClr>
                </a:solidFill>
                <a:latin typeface="+mj-lt"/>
              </a:rPr>
              <a:t>A </a:t>
            </a:r>
            <a:r>
              <a:rPr lang="en-US" sz="1600" b="1" dirty="0">
                <a:solidFill>
                  <a:srgbClr val="C0167A"/>
                </a:solidFill>
                <a:latin typeface="+mj-lt"/>
              </a:rPr>
              <a:t>key value </a:t>
            </a:r>
            <a:r>
              <a:rPr lang="en-US" sz="1600" dirty="0">
                <a:solidFill>
                  <a:schemeClr val="accent2">
                    <a:lumMod val="75000"/>
                  </a:schemeClr>
                </a:solidFill>
                <a:latin typeface="+mj-lt"/>
              </a:rPr>
              <a:t>store uses the concept of an associative array to save and retrieve data.  The Webster dictionary is the physical implementation of this concept</a:t>
            </a:r>
            <a:r>
              <a:rPr lang="en-US" sz="1600" dirty="0" smtClean="0">
                <a:solidFill>
                  <a:schemeClr val="accent2">
                    <a:lumMod val="75000"/>
                  </a:schemeClr>
                </a:solidFill>
                <a:latin typeface="+mj-lt"/>
              </a:rPr>
              <a:t>.</a:t>
            </a:r>
          </a:p>
          <a:p>
            <a:pPr lvl="1"/>
            <a:endParaRPr lang="en-US" sz="1600" dirty="0" smtClean="0">
              <a:solidFill>
                <a:schemeClr val="accent2">
                  <a:lumMod val="75000"/>
                </a:schemeClr>
              </a:solidFill>
              <a:latin typeface="+mj-lt"/>
            </a:endParaRPr>
          </a:p>
          <a:p>
            <a:pPr lvl="1"/>
            <a:r>
              <a:rPr lang="en-US" sz="1600" dirty="0" smtClean="0">
                <a:solidFill>
                  <a:schemeClr val="accent2">
                    <a:lumMod val="75000"/>
                  </a:schemeClr>
                </a:solidFill>
                <a:latin typeface="+mj-lt"/>
              </a:rPr>
              <a:t>A </a:t>
            </a:r>
            <a:r>
              <a:rPr lang="en-US" sz="1600" b="1" dirty="0">
                <a:solidFill>
                  <a:srgbClr val="C0167A"/>
                </a:solidFill>
                <a:latin typeface="+mj-lt"/>
              </a:rPr>
              <a:t>document store </a:t>
            </a:r>
            <a:r>
              <a:rPr lang="en-US" sz="1600" dirty="0">
                <a:solidFill>
                  <a:schemeClr val="accent2">
                    <a:lumMod val="75000"/>
                  </a:schemeClr>
                </a:solidFill>
                <a:latin typeface="+mj-lt"/>
              </a:rPr>
              <a:t>encapsulates all the data for an entity (document) using a popular encoding format such as XML or JSON. </a:t>
            </a:r>
            <a:r>
              <a:rPr lang="en-US" sz="1600" dirty="0" smtClean="0">
                <a:solidFill>
                  <a:schemeClr val="accent2">
                    <a:lumMod val="75000"/>
                  </a:schemeClr>
                </a:solidFill>
                <a:latin typeface="+mj-lt"/>
              </a:rPr>
              <a:t>This </a:t>
            </a:r>
            <a:r>
              <a:rPr lang="en-US" sz="1600" dirty="0">
                <a:solidFill>
                  <a:schemeClr val="accent2">
                    <a:lumMod val="75000"/>
                  </a:schemeClr>
                </a:solidFill>
                <a:latin typeface="+mj-lt"/>
              </a:rPr>
              <a:t>technology is popular with applications that have a variety documents with different attributes. </a:t>
            </a:r>
            <a:endParaRPr lang="en-US" sz="1600" dirty="0" smtClean="0">
              <a:solidFill>
                <a:schemeClr val="accent2">
                  <a:lumMod val="75000"/>
                </a:schemeClr>
              </a:solidFill>
              <a:latin typeface="+mj-lt"/>
            </a:endParaRPr>
          </a:p>
          <a:p>
            <a:pPr lvl="1"/>
            <a:endParaRPr lang="en-US" sz="1600" dirty="0" smtClean="0">
              <a:solidFill>
                <a:schemeClr val="accent2">
                  <a:lumMod val="75000"/>
                </a:schemeClr>
              </a:solidFill>
              <a:latin typeface="+mj-lt"/>
            </a:endParaRPr>
          </a:p>
          <a:p>
            <a:pPr lvl="1"/>
            <a:r>
              <a:rPr lang="en-US" sz="1600" dirty="0">
                <a:solidFill>
                  <a:schemeClr val="accent2">
                    <a:lumMod val="75000"/>
                  </a:schemeClr>
                </a:solidFill>
                <a:latin typeface="+mj-lt"/>
              </a:rPr>
              <a:t>A </a:t>
            </a:r>
            <a:r>
              <a:rPr lang="en-US" sz="1600" b="1" dirty="0">
                <a:solidFill>
                  <a:srgbClr val="C0167A"/>
                </a:solidFill>
                <a:latin typeface="+mj-lt"/>
              </a:rPr>
              <a:t>graph store </a:t>
            </a:r>
            <a:r>
              <a:rPr lang="en-US" sz="1600" dirty="0">
                <a:solidFill>
                  <a:schemeClr val="accent2">
                    <a:lumMod val="75000"/>
                  </a:schemeClr>
                </a:solidFill>
                <a:latin typeface="+mj-lt"/>
              </a:rPr>
              <a:t>contains a bunch of elements with a finite number of connections between them.  Data such as social relationships, road maps and/or network topologies can be easily represented with this technology.  </a:t>
            </a:r>
            <a:endParaRPr lang="en-US" sz="1600" dirty="0" smtClean="0">
              <a:solidFill>
                <a:schemeClr val="accent2">
                  <a:lumMod val="75000"/>
                </a:schemeClr>
              </a:solidFill>
              <a:latin typeface="+mj-lt"/>
            </a:endParaRPr>
          </a:p>
          <a:p>
            <a:pPr lvl="1"/>
            <a:endParaRPr lang="en-US" sz="1600" dirty="0" smtClean="0">
              <a:solidFill>
                <a:schemeClr val="accent2">
                  <a:lumMod val="75000"/>
                </a:schemeClr>
              </a:solidFill>
              <a:latin typeface="+mj-lt"/>
            </a:endParaRPr>
          </a:p>
          <a:p>
            <a:pPr lvl="1"/>
            <a:r>
              <a:rPr lang="en-US" sz="1600" dirty="0">
                <a:solidFill>
                  <a:schemeClr val="accent2">
                    <a:lumMod val="75000"/>
                  </a:schemeClr>
                </a:solidFill>
                <a:latin typeface="+mj-lt"/>
              </a:rPr>
              <a:t>A </a:t>
            </a:r>
            <a:r>
              <a:rPr lang="en-US" sz="1600" b="1" dirty="0">
                <a:solidFill>
                  <a:srgbClr val="C0167A"/>
                </a:solidFill>
                <a:latin typeface="+mj-lt"/>
              </a:rPr>
              <a:t>column store </a:t>
            </a:r>
            <a:r>
              <a:rPr lang="en-US" sz="1600" dirty="0">
                <a:solidFill>
                  <a:schemeClr val="accent2">
                    <a:lumMod val="75000"/>
                  </a:schemeClr>
                </a:solidFill>
                <a:latin typeface="+mj-lt"/>
              </a:rPr>
              <a:t>saves the data using columns instead of rows.  This means that columns with discrete values can be highly compressed. </a:t>
            </a:r>
            <a:endParaRPr lang="en-US" sz="1600" dirty="0" smtClean="0">
              <a:solidFill>
                <a:schemeClr val="accent2">
                  <a:lumMod val="75000"/>
                </a:schemeClr>
              </a:solidFill>
              <a:latin typeface="+mj-lt"/>
            </a:endParaRPr>
          </a:p>
          <a:p>
            <a:pPr lvl="1"/>
            <a:endParaRPr lang="en-US" sz="1600" dirty="0" smtClean="0">
              <a:solidFill>
                <a:schemeClr val="accent2">
                  <a:lumMod val="75000"/>
                </a:schemeClr>
              </a:solidFill>
              <a:latin typeface="+mj-lt"/>
            </a:endParaRPr>
          </a:p>
          <a:p>
            <a:pPr lvl="1"/>
            <a:endParaRPr lang="en-US" sz="1600" dirty="0" smtClean="0"/>
          </a:p>
        </p:txBody>
      </p:sp>
    </p:spTree>
    <p:extLst>
      <p:ext uri="{BB962C8B-B14F-4D97-AF65-F5344CB8AC3E}">
        <p14:creationId xmlns:p14="http://schemas.microsoft.com/office/powerpoint/2010/main" val="686698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solidFill>
                  <a:srgbClr val="0070C0"/>
                </a:solidFill>
              </a:rPr>
              <a:t>Presentation Overview</a:t>
            </a:r>
            <a:endParaRPr lang="en-US" dirty="0">
              <a:solidFill>
                <a:srgbClr val="0070C0"/>
              </a:solidFill>
            </a:endParaRPr>
          </a:p>
        </p:txBody>
      </p:sp>
      <p:sp>
        <p:nvSpPr>
          <p:cNvPr id="19" name="Content Placeholder 18"/>
          <p:cNvSpPr>
            <a:spLocks noGrp="1"/>
          </p:cNvSpPr>
          <p:nvPr>
            <p:ph idx="1"/>
          </p:nvPr>
        </p:nvSpPr>
        <p:spPr/>
        <p:txBody>
          <a:bodyPr>
            <a:normAutofit fontScale="25000" lnSpcReduction="20000"/>
          </a:bodyPr>
          <a:lstStyle/>
          <a:p>
            <a:pPr lvl="1">
              <a:buNone/>
            </a:pPr>
            <a:endParaRPr lang="en-US" dirty="0"/>
          </a:p>
          <a:p>
            <a:pPr lvl="1">
              <a:buNone/>
            </a:pPr>
            <a:endParaRPr lang="en-US" sz="4000" dirty="0" smtClean="0">
              <a:solidFill>
                <a:schemeClr val="accent2">
                  <a:lumMod val="75000"/>
                </a:schemeClr>
              </a:solidFill>
              <a:latin typeface="+mj-lt"/>
            </a:endParaRPr>
          </a:p>
          <a:p>
            <a:pPr marL="728663" lvl="1" indent="-385763">
              <a:buFont typeface="+mj-lt"/>
              <a:buAutoNum type="arabicPeriod"/>
            </a:pPr>
            <a:r>
              <a:rPr lang="en-US" sz="9600" dirty="0" smtClean="0">
                <a:solidFill>
                  <a:schemeClr val="accent2">
                    <a:lumMod val="75000"/>
                  </a:schemeClr>
                </a:solidFill>
                <a:latin typeface="+mj-lt"/>
              </a:rPr>
              <a:t>S&amp;P 500 data.</a:t>
            </a:r>
          </a:p>
          <a:p>
            <a:pPr marL="728663" lvl="1" indent="-385763">
              <a:buFont typeface="+mj-lt"/>
              <a:buAutoNum type="arabicPeriod"/>
            </a:pPr>
            <a:r>
              <a:rPr lang="en-US" sz="9600" dirty="0" smtClean="0">
                <a:solidFill>
                  <a:schemeClr val="accent2">
                    <a:lumMod val="75000"/>
                  </a:schemeClr>
                </a:solidFill>
                <a:latin typeface="+mj-lt"/>
              </a:rPr>
              <a:t>Review Azure storage concepts.</a:t>
            </a:r>
          </a:p>
          <a:p>
            <a:pPr marL="728663" lvl="1" indent="-385763">
              <a:buFont typeface="+mj-lt"/>
              <a:buAutoNum type="arabicPeriod"/>
            </a:pPr>
            <a:r>
              <a:rPr lang="en-US" sz="9600" dirty="0" smtClean="0">
                <a:solidFill>
                  <a:schemeClr val="accent2">
                    <a:lumMod val="75000"/>
                  </a:schemeClr>
                </a:solidFill>
                <a:latin typeface="+mj-lt"/>
              </a:rPr>
              <a:t>Create an Azure table </a:t>
            </a:r>
            <a:r>
              <a:rPr lang="en-US" sz="9600" dirty="0">
                <a:solidFill>
                  <a:schemeClr val="accent2">
                    <a:lumMod val="75000"/>
                  </a:schemeClr>
                </a:solidFill>
                <a:latin typeface="+mj-lt"/>
              </a:rPr>
              <a:t>s</a:t>
            </a:r>
            <a:r>
              <a:rPr lang="en-US" sz="9600" dirty="0" smtClean="0">
                <a:solidFill>
                  <a:schemeClr val="accent2">
                    <a:lumMod val="75000"/>
                  </a:schemeClr>
                </a:solidFill>
                <a:latin typeface="+mj-lt"/>
              </a:rPr>
              <a:t>tore</a:t>
            </a:r>
            <a:endParaRPr lang="en-US" sz="9600" dirty="0">
              <a:solidFill>
                <a:schemeClr val="accent2">
                  <a:lumMod val="75000"/>
                </a:schemeClr>
              </a:solidFill>
              <a:latin typeface="+mj-lt"/>
            </a:endParaRPr>
          </a:p>
          <a:p>
            <a:pPr marL="728663" lvl="1" indent="-385763">
              <a:buFont typeface="+mj-lt"/>
              <a:buAutoNum type="arabicPeriod"/>
            </a:pPr>
            <a:r>
              <a:rPr lang="en-US" sz="9600" dirty="0" smtClean="0">
                <a:solidFill>
                  <a:schemeClr val="accent2">
                    <a:lumMod val="75000"/>
                  </a:schemeClr>
                </a:solidFill>
                <a:latin typeface="+mj-lt"/>
              </a:rPr>
              <a:t>PowerShell module for CRUD.</a:t>
            </a:r>
            <a:endParaRPr lang="en-US" sz="9600" dirty="0">
              <a:solidFill>
                <a:schemeClr val="accent2">
                  <a:lumMod val="75000"/>
                </a:schemeClr>
              </a:solidFill>
              <a:latin typeface="+mj-lt"/>
            </a:endParaRPr>
          </a:p>
          <a:p>
            <a:pPr marL="728663" lvl="1" indent="-385763">
              <a:buFont typeface="+mj-lt"/>
              <a:buAutoNum type="arabicPeriod"/>
            </a:pPr>
            <a:r>
              <a:rPr lang="en-US" sz="9600" dirty="0" smtClean="0">
                <a:solidFill>
                  <a:schemeClr val="accent2">
                    <a:lumMod val="75000"/>
                  </a:schemeClr>
                </a:solidFill>
                <a:latin typeface="+mj-lt"/>
              </a:rPr>
              <a:t>Load test table store.</a:t>
            </a:r>
            <a:endParaRPr lang="en-US" sz="9600" dirty="0">
              <a:solidFill>
                <a:schemeClr val="accent2">
                  <a:lumMod val="75000"/>
                </a:schemeClr>
              </a:solidFill>
              <a:latin typeface="+mj-lt"/>
            </a:endParaRPr>
          </a:p>
          <a:p>
            <a:pPr marL="728663" lvl="1" indent="-385763">
              <a:buFont typeface="+mj-lt"/>
              <a:buAutoNum type="arabicPeriod"/>
            </a:pPr>
            <a:r>
              <a:rPr lang="en-US" sz="9600" dirty="0" smtClean="0">
                <a:solidFill>
                  <a:schemeClr val="accent2">
                    <a:lumMod val="75000"/>
                  </a:schemeClr>
                </a:solidFill>
                <a:latin typeface="+mj-lt"/>
              </a:rPr>
              <a:t>Should you be “</a:t>
            </a:r>
            <a:r>
              <a:rPr lang="en-US" sz="9600" dirty="0" err="1" smtClean="0">
                <a:solidFill>
                  <a:schemeClr val="accent2">
                    <a:lumMod val="75000"/>
                  </a:schemeClr>
                </a:solidFill>
                <a:latin typeface="+mj-lt"/>
              </a:rPr>
              <a:t>n</a:t>
            </a:r>
            <a:r>
              <a:rPr lang="en-US" sz="9600" dirty="0" err="1" smtClean="0">
                <a:solidFill>
                  <a:schemeClr val="accent2">
                    <a:lumMod val="75000"/>
                  </a:schemeClr>
                </a:solidFill>
                <a:latin typeface="+mj-lt"/>
              </a:rPr>
              <a:t>agling</a:t>
            </a:r>
            <a:r>
              <a:rPr lang="en-US" sz="9600" dirty="0" smtClean="0">
                <a:solidFill>
                  <a:schemeClr val="accent2">
                    <a:lumMod val="75000"/>
                  </a:schemeClr>
                </a:solidFill>
                <a:latin typeface="+mj-lt"/>
              </a:rPr>
              <a:t>”</a:t>
            </a:r>
            <a:r>
              <a:rPr lang="en-US" sz="9600" dirty="0" smtClean="0">
                <a:solidFill>
                  <a:schemeClr val="accent2">
                    <a:lumMod val="75000"/>
                  </a:schemeClr>
                </a:solidFill>
                <a:latin typeface="+mj-lt"/>
              </a:rPr>
              <a:t>?</a:t>
            </a:r>
            <a:endParaRPr lang="en-US" sz="9600" dirty="0">
              <a:solidFill>
                <a:schemeClr val="accent2">
                  <a:lumMod val="75000"/>
                </a:schemeClr>
              </a:solidFill>
              <a:latin typeface="+mj-lt"/>
            </a:endParaRPr>
          </a:p>
          <a:p>
            <a:pPr marL="728663" lvl="1" indent="-385763">
              <a:buFont typeface="+mj-lt"/>
              <a:buAutoNum type="arabicPeriod"/>
            </a:pPr>
            <a:r>
              <a:rPr lang="en-US" sz="9600" dirty="0" smtClean="0">
                <a:solidFill>
                  <a:schemeClr val="accent2">
                    <a:lumMod val="75000"/>
                  </a:schemeClr>
                </a:solidFill>
                <a:latin typeface="+mj-lt"/>
              </a:rPr>
              <a:t>Azure Storage Explorer.</a:t>
            </a:r>
            <a:endParaRPr lang="en-US" sz="9600" dirty="0">
              <a:solidFill>
                <a:schemeClr val="accent2">
                  <a:lumMod val="75000"/>
                </a:schemeClr>
              </a:solidFill>
              <a:latin typeface="+mj-lt"/>
            </a:endParaRPr>
          </a:p>
          <a:p>
            <a:pPr marL="728663" lvl="1" indent="-385763">
              <a:buFont typeface="+mj-lt"/>
              <a:buAutoNum type="arabicPeriod"/>
            </a:pPr>
            <a:r>
              <a:rPr lang="en-US" sz="9600" dirty="0" smtClean="0">
                <a:solidFill>
                  <a:schemeClr val="accent2">
                    <a:lumMod val="75000"/>
                  </a:schemeClr>
                </a:solidFill>
                <a:latin typeface="+mj-lt"/>
              </a:rPr>
              <a:t>Mixing your entities.</a:t>
            </a:r>
          </a:p>
          <a:p>
            <a:pPr marL="728663" lvl="1" indent="-385763">
              <a:buFont typeface="+mj-lt"/>
              <a:buAutoNum type="arabicPeriod"/>
            </a:pPr>
            <a:r>
              <a:rPr lang="en-US" sz="9600" dirty="0" smtClean="0">
                <a:solidFill>
                  <a:schemeClr val="accent2">
                    <a:lumMod val="75000"/>
                  </a:schemeClr>
                </a:solidFill>
                <a:latin typeface="+mj-lt"/>
              </a:rPr>
              <a:t>Pros vs Cons of a key-value store.</a:t>
            </a:r>
            <a:endParaRPr lang="en-US" sz="9600" dirty="0">
              <a:solidFill>
                <a:schemeClr val="accent2">
                  <a:lumMod val="75000"/>
                </a:schemeClr>
              </a:solidFill>
              <a:latin typeface="+mj-lt"/>
            </a:endParaRPr>
          </a:p>
          <a:p>
            <a:pPr lvl="1"/>
            <a:endParaRPr lang="en-US" dirty="0" smtClean="0"/>
          </a:p>
        </p:txBody>
      </p:sp>
    </p:spTree>
    <p:extLst>
      <p:ext uri="{BB962C8B-B14F-4D97-AF65-F5344CB8AC3E}">
        <p14:creationId xmlns:p14="http://schemas.microsoft.com/office/powerpoint/2010/main" val="2676113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70C0"/>
                </a:solidFill>
              </a:rPr>
              <a:t>Big Data = Stock Data?</a:t>
            </a: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2000" dirty="0" smtClean="0">
                <a:solidFill>
                  <a:schemeClr val="accent2">
                    <a:lumMod val="75000"/>
                  </a:schemeClr>
                </a:solidFill>
                <a:latin typeface="+mj-lt"/>
              </a:rPr>
              <a:t>When </a:t>
            </a:r>
            <a:r>
              <a:rPr lang="en-US" sz="2000" dirty="0">
                <a:solidFill>
                  <a:schemeClr val="accent2">
                    <a:lumMod val="75000"/>
                  </a:schemeClr>
                </a:solidFill>
                <a:latin typeface="+mj-lt"/>
              </a:rPr>
              <a:t>dealing with big data, most computer scientist talk about </a:t>
            </a:r>
            <a:r>
              <a:rPr lang="en-US" sz="2000" b="1" dirty="0">
                <a:solidFill>
                  <a:srgbClr val="FF0000"/>
                </a:solidFill>
                <a:latin typeface="+mj-lt"/>
              </a:rPr>
              <a:t>Volume</a:t>
            </a:r>
            <a:r>
              <a:rPr lang="en-US" sz="2000" dirty="0">
                <a:solidFill>
                  <a:schemeClr val="accent2">
                    <a:lumMod val="75000"/>
                  </a:schemeClr>
                </a:solidFill>
                <a:latin typeface="+mj-lt"/>
              </a:rPr>
              <a:t>, </a:t>
            </a:r>
            <a:r>
              <a:rPr lang="en-US" sz="2000" b="1" dirty="0">
                <a:solidFill>
                  <a:srgbClr val="FF0000"/>
                </a:solidFill>
                <a:latin typeface="+mj-lt"/>
              </a:rPr>
              <a:t>Velocity</a:t>
            </a:r>
            <a:r>
              <a:rPr lang="en-US" sz="2000" dirty="0">
                <a:solidFill>
                  <a:schemeClr val="accent2">
                    <a:lumMod val="75000"/>
                  </a:schemeClr>
                </a:solidFill>
                <a:latin typeface="+mj-lt"/>
              </a:rPr>
              <a:t> and </a:t>
            </a:r>
            <a:r>
              <a:rPr lang="en-US" sz="2000" b="1" dirty="0">
                <a:solidFill>
                  <a:srgbClr val="FF0000"/>
                </a:solidFill>
                <a:latin typeface="+mj-lt"/>
              </a:rPr>
              <a:t>Variety</a:t>
            </a:r>
            <a:r>
              <a:rPr lang="en-US" sz="2000" dirty="0">
                <a:solidFill>
                  <a:schemeClr val="accent2">
                    <a:lumMod val="75000"/>
                  </a:schemeClr>
                </a:solidFill>
                <a:latin typeface="+mj-lt"/>
              </a:rPr>
              <a:t>.</a:t>
            </a:r>
          </a:p>
          <a:p>
            <a:pPr lvl="1"/>
            <a:endParaRPr lang="en-US" sz="1200" dirty="0">
              <a:solidFill>
                <a:schemeClr val="accent2">
                  <a:lumMod val="75000"/>
                </a:schemeClr>
              </a:solidFill>
              <a:latin typeface="+mj-lt"/>
            </a:endParaRPr>
          </a:p>
          <a:p>
            <a:pPr lvl="1"/>
            <a:r>
              <a:rPr lang="en-US" sz="2000" dirty="0">
                <a:solidFill>
                  <a:schemeClr val="accent2">
                    <a:lumMod val="75000"/>
                  </a:schemeClr>
                </a:solidFill>
                <a:latin typeface="+mj-lt"/>
              </a:rPr>
              <a:t>If we are talking about real time trading, the volume tickets to buy or sell at NASDAQ can be high. </a:t>
            </a:r>
          </a:p>
          <a:p>
            <a:pPr lvl="1"/>
            <a:endParaRPr lang="en-US" sz="1200" dirty="0">
              <a:solidFill>
                <a:schemeClr val="accent2">
                  <a:lumMod val="75000"/>
                </a:schemeClr>
              </a:solidFill>
              <a:latin typeface="+mj-lt"/>
            </a:endParaRPr>
          </a:p>
          <a:p>
            <a:pPr lvl="1"/>
            <a:r>
              <a:rPr lang="en-US" sz="2000" dirty="0">
                <a:solidFill>
                  <a:schemeClr val="accent2">
                    <a:lumMod val="75000"/>
                  </a:schemeClr>
                </a:solidFill>
                <a:latin typeface="+mj-lt"/>
              </a:rPr>
              <a:t>The velocity is at the second or less time frame.  This means many records over the period of 7 hours.</a:t>
            </a:r>
          </a:p>
          <a:p>
            <a:pPr lvl="1"/>
            <a:endParaRPr lang="en-US" sz="1200" dirty="0">
              <a:solidFill>
                <a:schemeClr val="accent2">
                  <a:lumMod val="75000"/>
                </a:schemeClr>
              </a:solidFill>
              <a:latin typeface="+mj-lt"/>
            </a:endParaRPr>
          </a:p>
          <a:p>
            <a:pPr lvl="1"/>
            <a:r>
              <a:rPr lang="en-US" sz="2000" dirty="0">
                <a:solidFill>
                  <a:schemeClr val="accent2">
                    <a:lumMod val="75000"/>
                  </a:schemeClr>
                </a:solidFill>
                <a:latin typeface="+mj-lt"/>
              </a:rPr>
              <a:t>However, the variety is static.  All trading data conforms to a particular format.</a:t>
            </a:r>
          </a:p>
          <a:p>
            <a:pPr lvl="1"/>
            <a:endParaRPr lang="en-US" sz="2400" dirty="0">
              <a:solidFill>
                <a:schemeClr val="accent2">
                  <a:lumMod val="75000"/>
                </a:schemeClr>
              </a:solidFill>
              <a:latin typeface="+mj-lt"/>
            </a:endParaRPr>
          </a:p>
          <a:p>
            <a:pPr lvl="1"/>
            <a:endParaRPr lang="en-US" dirty="0" smtClean="0"/>
          </a:p>
          <a:p>
            <a:pPr lvl="1"/>
            <a:endParaRPr lang="en-US" dirty="0" smtClean="0"/>
          </a:p>
        </p:txBody>
      </p:sp>
    </p:spTree>
    <p:extLst>
      <p:ext uri="{BB962C8B-B14F-4D97-AF65-F5344CB8AC3E}">
        <p14:creationId xmlns:p14="http://schemas.microsoft.com/office/powerpoint/2010/main" val="11519835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70C0"/>
                </a:solidFill>
              </a:rPr>
              <a:t>S&amp;P 500 Stock Data</a:t>
            </a:r>
          </a:p>
        </p:txBody>
      </p:sp>
      <p:sp>
        <p:nvSpPr>
          <p:cNvPr id="19" name="Content Placeholder 18"/>
          <p:cNvSpPr>
            <a:spLocks noGrp="1"/>
          </p:cNvSpPr>
          <p:nvPr>
            <p:ph idx="1"/>
          </p:nvPr>
        </p:nvSpPr>
        <p:spPr/>
        <p:txBody>
          <a:bodyPr/>
          <a:lstStyle/>
          <a:p>
            <a:pPr lvl="1"/>
            <a:endParaRPr lang="en-US" sz="1200" dirty="0" smtClean="0">
              <a:solidFill>
                <a:schemeClr val="accent2">
                  <a:lumMod val="75000"/>
                </a:schemeClr>
              </a:solidFill>
              <a:latin typeface="+mj-lt"/>
            </a:endParaRPr>
          </a:p>
          <a:p>
            <a:pPr lvl="1"/>
            <a:r>
              <a:rPr lang="en-US" sz="2000" dirty="0">
                <a:solidFill>
                  <a:schemeClr val="accent2">
                    <a:lumMod val="75000"/>
                  </a:schemeClr>
                </a:solidFill>
                <a:latin typeface="+mj-lt"/>
              </a:rPr>
              <a:t>The S&amp;P 500 stock data from yahoo financials is a subset of a big data problem.</a:t>
            </a:r>
          </a:p>
          <a:p>
            <a:pPr lvl="1"/>
            <a:endParaRPr lang="en-US" sz="2000" dirty="0">
              <a:solidFill>
                <a:schemeClr val="accent2">
                  <a:lumMod val="75000"/>
                </a:schemeClr>
              </a:solidFill>
              <a:latin typeface="+mj-lt"/>
            </a:endParaRPr>
          </a:p>
          <a:p>
            <a:pPr lvl="1"/>
            <a:r>
              <a:rPr lang="en-US" sz="2000" dirty="0">
                <a:solidFill>
                  <a:schemeClr val="accent2">
                    <a:lumMod val="75000"/>
                  </a:schemeClr>
                </a:solidFill>
                <a:latin typeface="+mj-lt"/>
              </a:rPr>
              <a:t>We have roughly 500 companies defined on Wikipedia as being part of the prestigious group.</a:t>
            </a:r>
          </a:p>
          <a:p>
            <a:pPr lvl="1"/>
            <a:endParaRPr lang="en-US" sz="2000" dirty="0">
              <a:solidFill>
                <a:schemeClr val="accent2">
                  <a:lumMod val="75000"/>
                </a:schemeClr>
              </a:solidFill>
              <a:latin typeface="+mj-lt"/>
            </a:endParaRPr>
          </a:p>
          <a:p>
            <a:pPr lvl="1"/>
            <a:r>
              <a:rPr lang="en-US" sz="2000" dirty="0">
                <a:solidFill>
                  <a:schemeClr val="accent2">
                    <a:lumMod val="75000"/>
                  </a:schemeClr>
                </a:solidFill>
                <a:latin typeface="+mj-lt"/>
              </a:rPr>
              <a:t>Each day, we have one record that states the open, low, high and close stock values.  Also, the total traded volume is recorded.</a:t>
            </a:r>
          </a:p>
          <a:p>
            <a:pPr lvl="1"/>
            <a:endParaRPr lang="en-US" sz="2000" dirty="0">
              <a:solidFill>
                <a:schemeClr val="accent2">
                  <a:lumMod val="75000"/>
                </a:schemeClr>
              </a:solidFill>
              <a:latin typeface="+mj-lt"/>
            </a:endParaRPr>
          </a:p>
          <a:p>
            <a:pPr lvl="1"/>
            <a:endParaRPr lang="en-US" dirty="0" smtClean="0"/>
          </a:p>
          <a:p>
            <a:pPr lvl="1"/>
            <a:endParaRPr lang="en-US" dirty="0" smtClean="0"/>
          </a:p>
        </p:txBody>
      </p:sp>
      <p:sp>
        <p:nvSpPr>
          <p:cNvPr id="2" name="Rectangle 1"/>
          <p:cNvSpPr/>
          <p:nvPr/>
        </p:nvSpPr>
        <p:spPr>
          <a:xfrm>
            <a:off x="2362200" y="4629196"/>
            <a:ext cx="2355272" cy="276999"/>
          </a:xfrm>
          <a:prstGeom prst="rect">
            <a:avLst/>
          </a:prstGeom>
        </p:spPr>
        <p:txBody>
          <a:bodyPr wrap="square">
            <a:spAutoFit/>
          </a:bodyPr>
          <a:lstStyle/>
          <a:p>
            <a:r>
              <a:rPr lang="en-US" sz="1200" b="1" dirty="0">
                <a:solidFill>
                  <a:srgbClr val="00B050"/>
                </a:solidFill>
                <a:latin typeface="+mj-lt"/>
              </a:rPr>
              <a:t>Example 1 – </a:t>
            </a:r>
            <a:r>
              <a:rPr lang="en-US" sz="1200" b="1" dirty="0" smtClean="0">
                <a:solidFill>
                  <a:srgbClr val="00B050"/>
                </a:solidFill>
                <a:latin typeface="+mj-lt"/>
              </a:rPr>
              <a:t>Show </a:t>
            </a:r>
            <a:r>
              <a:rPr lang="en-US" sz="1200" b="1" dirty="0">
                <a:solidFill>
                  <a:srgbClr val="00B050"/>
                </a:solidFill>
                <a:latin typeface="+mj-lt"/>
              </a:rPr>
              <a:t>stock data</a:t>
            </a:r>
          </a:p>
        </p:txBody>
      </p:sp>
    </p:spTree>
    <p:extLst>
      <p:ext uri="{BB962C8B-B14F-4D97-AF65-F5344CB8AC3E}">
        <p14:creationId xmlns:p14="http://schemas.microsoft.com/office/powerpoint/2010/main" val="3446597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70C0"/>
                </a:solidFill>
              </a:rPr>
              <a:t>Azure Storage Concepts</a:t>
            </a:r>
          </a:p>
        </p:txBody>
      </p:sp>
      <p:sp>
        <p:nvSpPr>
          <p:cNvPr id="19" name="Content Placeholder 18"/>
          <p:cNvSpPr>
            <a:spLocks noGrp="1"/>
          </p:cNvSpPr>
          <p:nvPr>
            <p:ph idx="1"/>
          </p:nvPr>
        </p:nvSpPr>
        <p:spPr>
          <a:xfrm>
            <a:off x="178228" y="951461"/>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sz="2000" dirty="0" smtClean="0">
                <a:solidFill>
                  <a:schemeClr val="accent2">
                    <a:lumMod val="75000"/>
                  </a:schemeClr>
                </a:solidFill>
                <a:latin typeface="+mj-lt"/>
              </a:rPr>
              <a:t>Azure </a:t>
            </a:r>
            <a:r>
              <a:rPr lang="en-US" sz="2000" dirty="0">
                <a:solidFill>
                  <a:schemeClr val="accent2">
                    <a:lumMod val="75000"/>
                  </a:schemeClr>
                </a:solidFill>
                <a:latin typeface="+mj-lt"/>
              </a:rPr>
              <a:t>supplies the developer with many different storage concepts.  Today, we are going to focus on </a:t>
            </a:r>
            <a:r>
              <a:rPr lang="en-US" sz="2000" dirty="0" smtClean="0">
                <a:solidFill>
                  <a:schemeClr val="accent2">
                    <a:lumMod val="75000"/>
                  </a:schemeClr>
                </a:solidFill>
                <a:latin typeface="+mj-lt"/>
              </a:rPr>
              <a:t>table </a:t>
            </a:r>
            <a:r>
              <a:rPr lang="en-US" sz="2000" dirty="0">
                <a:solidFill>
                  <a:schemeClr val="accent2">
                    <a:lumMod val="75000"/>
                  </a:schemeClr>
                </a:solidFill>
                <a:latin typeface="+mj-lt"/>
              </a:rPr>
              <a:t>storage.</a:t>
            </a:r>
          </a:p>
          <a:p>
            <a:pPr lvl="1"/>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261" y="1888087"/>
            <a:ext cx="4388716" cy="2649356"/>
          </a:xfrm>
          <a:prstGeom prst="rect">
            <a:avLst/>
          </a:prstGeom>
        </p:spPr>
      </p:pic>
    </p:spTree>
    <p:extLst>
      <p:ext uri="{BB962C8B-B14F-4D97-AF65-F5344CB8AC3E}">
        <p14:creationId xmlns:p14="http://schemas.microsoft.com/office/powerpoint/2010/main" val="3183328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solidFill>
                  <a:srgbClr val="0070C0"/>
                </a:solidFill>
              </a:rPr>
              <a:t>Access to Storage</a:t>
            </a:r>
          </a:p>
        </p:txBody>
      </p:sp>
      <p:sp>
        <p:nvSpPr>
          <p:cNvPr id="19" name="Content Placeholder 18"/>
          <p:cNvSpPr>
            <a:spLocks noGrp="1"/>
          </p:cNvSpPr>
          <p:nvPr>
            <p:ph idx="1"/>
          </p:nvPr>
        </p:nvSpPr>
        <p:spPr>
          <a:xfrm>
            <a:off x="178228" y="930680"/>
            <a:ext cx="8727112" cy="1064375"/>
          </a:xfrm>
        </p:spPr>
        <p:txBody>
          <a:bodyPr/>
          <a:lstStyle/>
          <a:p>
            <a:pPr marL="342900" lvl="1" indent="0">
              <a:buNone/>
            </a:pPr>
            <a:endParaRPr lang="en-US" sz="1200" dirty="0" smtClean="0">
              <a:solidFill>
                <a:schemeClr val="accent2">
                  <a:lumMod val="75000"/>
                </a:schemeClr>
              </a:solidFill>
              <a:latin typeface="+mj-lt"/>
            </a:endParaRPr>
          </a:p>
          <a:p>
            <a:pPr marL="342900" lvl="1" indent="0">
              <a:buNone/>
            </a:pPr>
            <a:r>
              <a:rPr lang="en-US" dirty="0">
                <a:solidFill>
                  <a:schemeClr val="accent2">
                    <a:lumMod val="75000"/>
                  </a:schemeClr>
                </a:solidFill>
                <a:latin typeface="+mj-lt"/>
              </a:rPr>
              <a:t>There are </a:t>
            </a:r>
            <a:r>
              <a:rPr lang="en-US" dirty="0" smtClean="0">
                <a:solidFill>
                  <a:schemeClr val="accent2">
                    <a:lumMod val="75000"/>
                  </a:schemeClr>
                </a:solidFill>
                <a:latin typeface="+mj-lt"/>
              </a:rPr>
              <a:t>three </a:t>
            </a:r>
            <a:r>
              <a:rPr lang="en-US" dirty="0">
                <a:solidFill>
                  <a:schemeClr val="accent2">
                    <a:lumMod val="75000"/>
                  </a:schemeClr>
                </a:solidFill>
                <a:latin typeface="+mj-lt"/>
              </a:rPr>
              <a:t>ways to access an Azure storage.</a:t>
            </a:r>
          </a:p>
          <a:p>
            <a:pPr lvl="1"/>
            <a:endParaRPr lang="en-US" dirty="0">
              <a:solidFill>
                <a:schemeClr val="accent2">
                  <a:lumMod val="75000"/>
                </a:schemeClr>
              </a:solidFill>
              <a:latin typeface="+mj-lt"/>
            </a:endParaRPr>
          </a:p>
          <a:p>
            <a:pPr lvl="1"/>
            <a:r>
              <a:rPr lang="en-US" dirty="0">
                <a:solidFill>
                  <a:schemeClr val="accent2">
                    <a:lumMod val="75000"/>
                  </a:schemeClr>
                </a:solidFill>
                <a:latin typeface="+mj-lt"/>
              </a:rPr>
              <a:t>Storage </a:t>
            </a:r>
            <a:r>
              <a:rPr lang="en-US" dirty="0">
                <a:solidFill>
                  <a:srgbClr val="FF0000"/>
                </a:solidFill>
                <a:latin typeface="+mj-lt"/>
              </a:rPr>
              <a:t>Account Keys </a:t>
            </a:r>
            <a:r>
              <a:rPr lang="en-US" dirty="0">
                <a:solidFill>
                  <a:schemeClr val="accent2">
                    <a:lumMod val="75000"/>
                  </a:schemeClr>
                </a:solidFill>
                <a:latin typeface="+mj-lt"/>
              </a:rPr>
              <a:t>are an all access pass to the resources.  There are two keys per account so that rotation can occur.</a:t>
            </a:r>
          </a:p>
          <a:p>
            <a:pPr lvl="1"/>
            <a:endParaRPr lang="en-US" dirty="0">
              <a:solidFill>
                <a:schemeClr val="accent2">
                  <a:lumMod val="75000"/>
                </a:schemeClr>
              </a:solidFill>
              <a:latin typeface="+mj-lt"/>
            </a:endParaRPr>
          </a:p>
          <a:p>
            <a:pPr lvl="1"/>
            <a:r>
              <a:rPr lang="en-US" dirty="0">
                <a:solidFill>
                  <a:schemeClr val="accent2">
                    <a:lumMod val="75000"/>
                  </a:schemeClr>
                </a:solidFill>
                <a:latin typeface="+mj-lt"/>
              </a:rPr>
              <a:t>Share </a:t>
            </a:r>
            <a:r>
              <a:rPr lang="en-US" dirty="0">
                <a:solidFill>
                  <a:srgbClr val="FF0000"/>
                </a:solidFill>
                <a:latin typeface="+mj-lt"/>
              </a:rPr>
              <a:t>Access Signature </a:t>
            </a:r>
            <a:r>
              <a:rPr lang="en-US" dirty="0">
                <a:solidFill>
                  <a:schemeClr val="accent2">
                    <a:lumMod val="75000"/>
                  </a:schemeClr>
                </a:solidFill>
                <a:latin typeface="+mj-lt"/>
              </a:rPr>
              <a:t>is a finer way to give out access.  For instance, read access for the next 30 days can be give out this way</a:t>
            </a:r>
            <a:r>
              <a:rPr lang="en-US" dirty="0" smtClean="0">
                <a:solidFill>
                  <a:schemeClr val="accent2">
                    <a:lumMod val="75000"/>
                  </a:schemeClr>
                </a:solidFill>
                <a:latin typeface="+mj-lt"/>
              </a:rPr>
              <a:t>.</a:t>
            </a:r>
          </a:p>
          <a:p>
            <a:pPr lvl="1"/>
            <a:endParaRPr lang="en-US" dirty="0" smtClean="0">
              <a:solidFill>
                <a:schemeClr val="accent2">
                  <a:lumMod val="75000"/>
                </a:schemeClr>
              </a:solidFill>
              <a:latin typeface="+mj-lt"/>
            </a:endParaRPr>
          </a:p>
          <a:p>
            <a:pPr lvl="1"/>
            <a:r>
              <a:rPr lang="en-US" dirty="0" smtClean="0">
                <a:solidFill>
                  <a:schemeClr val="accent2">
                    <a:lumMod val="75000"/>
                  </a:schemeClr>
                </a:solidFill>
                <a:latin typeface="+mj-lt"/>
              </a:rPr>
              <a:t>Sign into Azure with user name &amp; password.</a:t>
            </a:r>
            <a:endParaRPr lang="en-US" dirty="0">
              <a:solidFill>
                <a:schemeClr val="accent2">
                  <a:lumMod val="75000"/>
                </a:schemeClr>
              </a:solidFill>
              <a:latin typeface="+mj-lt"/>
            </a:endParaRPr>
          </a:p>
          <a:p>
            <a:pPr lvl="1"/>
            <a:endParaRPr lang="en-US" sz="2400" dirty="0">
              <a:solidFill>
                <a:schemeClr val="accent2">
                  <a:lumMod val="75000"/>
                </a:schemeClr>
              </a:solidFill>
              <a:latin typeface="+mj-lt"/>
            </a:endParaRPr>
          </a:p>
          <a:p>
            <a:pPr marL="1143000" lvl="2" indent="-228600" defTabSz="457200">
              <a:lnSpc>
                <a:spcPct val="100000"/>
              </a:lnSpc>
              <a:spcBef>
                <a:spcPct val="20000"/>
              </a:spcBef>
              <a:buFont typeface="Arial" panose="020B0604020202020204" pitchFamily="34" charset="0"/>
              <a:buChar char="•"/>
            </a:pPr>
            <a:endParaRPr lang="en-US" sz="2200" dirty="0">
              <a:latin typeface="Arial"/>
              <a:ea typeface="+mn-ea"/>
              <a:cs typeface="+mn-cs"/>
            </a:endParaRPr>
          </a:p>
          <a:p>
            <a:pPr lvl="1"/>
            <a:endParaRPr lang="en-US" dirty="0" smtClean="0"/>
          </a:p>
        </p:txBody>
      </p:sp>
    </p:spTree>
    <p:extLst>
      <p:ext uri="{BB962C8B-B14F-4D97-AF65-F5344CB8AC3E}">
        <p14:creationId xmlns:p14="http://schemas.microsoft.com/office/powerpoint/2010/main" val="29308404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3BFC987ED9DD439BE33B036A2FFF55" ma:contentTypeVersion="8" ma:contentTypeDescription="Create a new document." ma:contentTypeScope="" ma:versionID="ea1a9caa6a1f05bac7f079d421b26b17">
  <xsd:schema xmlns:xsd="http://www.w3.org/2001/XMLSchema" xmlns:xs="http://www.w3.org/2001/XMLSchema" xmlns:p="http://schemas.microsoft.com/office/2006/metadata/properties" xmlns:ns2="68201248-332f-4b19-a564-5b53df1aa731" xmlns:ns3="2c4b7055-2425-4510-9a7f-db214c51849b" targetNamespace="http://schemas.microsoft.com/office/2006/metadata/properties" ma:root="true" ma:fieldsID="57dce3c273e105f997838dc350abe243" ns2:_="" ns3:_="">
    <xsd:import namespace="68201248-332f-4b19-a564-5b53df1aa731"/>
    <xsd:import namespace="2c4b7055-2425-4510-9a7f-db214c51849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201248-332f-4b19-a564-5b53df1aa731" elementFormDefault="qualified">
    <xsd:import namespace="http://schemas.microsoft.com/office/2006/documentManagement/types"/>
    <xsd:import namespace="http://schemas.microsoft.com/office/infopath/2007/PartnerControls"/>
    <xsd:element name="SharedWithUsers" ma:index="8"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format="DateTim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c4b7055-2425-4510-9a7f-db214c51849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4D7386-4AD8-4776-A45A-72D79AA604F5}">
  <ds:schemaRefs>
    <ds:schemaRef ds:uri="http://schemas.microsoft.com/sharepoint/v3/contenttype/forms"/>
  </ds:schemaRefs>
</ds:datastoreItem>
</file>

<file path=customXml/itemProps2.xml><?xml version="1.0" encoding="utf-8"?>
<ds:datastoreItem xmlns:ds="http://schemas.openxmlformats.org/officeDocument/2006/customXml" ds:itemID="{FEF0435C-EF93-495B-AD5F-27A9EB224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201248-332f-4b19-a564-5b53df1aa731"/>
    <ds:schemaRef ds:uri="2c4b7055-2425-4510-9a7f-db214c5184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99139A-ECF3-432E-B522-53CDAF27833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68201248-332f-4b19-a564-5b53df1aa731"/>
    <ds:schemaRef ds:uri="http://purl.org/dc/terms/"/>
    <ds:schemaRef ds:uri="http://schemas.openxmlformats.org/package/2006/metadata/core-properties"/>
    <ds:schemaRef ds:uri="2c4b7055-2425-4510-9a7f-db214c51849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1341</Words>
  <Application>Microsoft Office PowerPoint</Application>
  <PresentationFormat>On-screen Show (16:9)</PresentationFormat>
  <Paragraphs>219</Paragraphs>
  <Slides>23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Calibri Light</vt:lpstr>
      <vt:lpstr>Verdana</vt:lpstr>
      <vt:lpstr>Wingdings</vt:lpstr>
      <vt:lpstr>Office Theme</vt:lpstr>
      <vt:lpstr>Custom Design</vt:lpstr>
      <vt:lpstr>Introduction Azure Table Storage</vt:lpstr>
      <vt:lpstr>Target Audience</vt:lpstr>
      <vt:lpstr>How NoSQL came about</vt:lpstr>
      <vt:lpstr>Various NoSQL Offerings</vt:lpstr>
      <vt:lpstr>Presentation Overview</vt:lpstr>
      <vt:lpstr>Big Data = Stock Data?</vt:lpstr>
      <vt:lpstr>S&amp;P 500 Stock Data</vt:lpstr>
      <vt:lpstr>Azure Storage Concepts</vt:lpstr>
      <vt:lpstr>Access to Storage</vt:lpstr>
      <vt:lpstr>Three amigos</vt:lpstr>
      <vt:lpstr>Table Storage Concepts</vt:lpstr>
      <vt:lpstr>Open Source Community</vt:lpstr>
      <vt:lpstr>Improving Performance</vt:lpstr>
      <vt:lpstr>To Nagle or Not to Nagle?</vt:lpstr>
      <vt:lpstr>Executing sample CRUD cmdlets</vt:lpstr>
      <vt:lpstr>Azure Storage Explorer</vt:lpstr>
      <vt:lpstr>Mixing Entities</vt:lpstr>
      <vt:lpstr>Key Value vs Database</vt:lpstr>
      <vt:lpstr>Summary</vt:lpstr>
      <vt:lpstr>References</vt:lpstr>
      <vt:lpstr>References (cont.)</vt:lpstr>
      <vt:lpstr>Biography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Business</dc:title>
  <cp:lastModifiedBy>Miner, John</cp:lastModifiedBy>
  <cp:revision>103</cp:revision>
  <dcterms:modified xsi:type="dcterms:W3CDTF">2018-04-07T02:30:37Z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0x010100AE3BFC987ED9DD439BE33B036A2FFF55</vt:lpwstr>
  </property>
</Properties>
</file>